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sldIdLst>
    <p:sldId id="256" r:id="rId2"/>
    <p:sldId id="257" r:id="rId3"/>
    <p:sldId id="280" r:id="rId4"/>
    <p:sldId id="279" r:id="rId5"/>
    <p:sldId id="281" r:id="rId6"/>
    <p:sldId id="299" r:id="rId7"/>
    <p:sldId id="324" r:id="rId8"/>
    <p:sldId id="325" r:id="rId9"/>
    <p:sldId id="282" r:id="rId10"/>
    <p:sldId id="283" r:id="rId11"/>
    <p:sldId id="284" r:id="rId12"/>
    <p:sldId id="302" r:id="rId13"/>
    <p:sldId id="258" r:id="rId14"/>
    <p:sldId id="285" r:id="rId15"/>
    <p:sldId id="286" r:id="rId16"/>
    <p:sldId id="287" r:id="rId17"/>
    <p:sldId id="288" r:id="rId18"/>
    <p:sldId id="259" r:id="rId19"/>
    <p:sldId id="289" r:id="rId20"/>
    <p:sldId id="290" r:id="rId21"/>
    <p:sldId id="260" r:id="rId22"/>
    <p:sldId id="291" r:id="rId23"/>
    <p:sldId id="292" r:id="rId24"/>
    <p:sldId id="261" r:id="rId25"/>
    <p:sldId id="293" r:id="rId26"/>
    <p:sldId id="294" r:id="rId27"/>
    <p:sldId id="295" r:id="rId28"/>
    <p:sldId id="297" r:id="rId29"/>
    <p:sldId id="300" r:id="rId30"/>
    <p:sldId id="301" r:id="rId31"/>
    <p:sldId id="303" r:id="rId32"/>
    <p:sldId id="306" r:id="rId33"/>
    <p:sldId id="304" r:id="rId34"/>
    <p:sldId id="307" r:id="rId35"/>
    <p:sldId id="308" r:id="rId36"/>
    <p:sldId id="310" r:id="rId37"/>
    <p:sldId id="311" r:id="rId38"/>
    <p:sldId id="312" r:id="rId39"/>
    <p:sldId id="309" r:id="rId40"/>
    <p:sldId id="313" r:id="rId41"/>
    <p:sldId id="314" r:id="rId42"/>
    <p:sldId id="315" r:id="rId43"/>
    <p:sldId id="263" r:id="rId44"/>
    <p:sldId id="326" r:id="rId45"/>
    <p:sldId id="264" r:id="rId46"/>
    <p:sldId id="265" r:id="rId47"/>
    <p:sldId id="267" r:id="rId48"/>
    <p:sldId id="268" r:id="rId49"/>
    <p:sldId id="269" r:id="rId50"/>
    <p:sldId id="277" r:id="rId51"/>
    <p:sldId id="276" r:id="rId52"/>
    <p:sldId id="275" r:id="rId53"/>
    <p:sldId id="278" r:id="rId54"/>
    <p:sldId id="317" r:id="rId55"/>
    <p:sldId id="318" r:id="rId56"/>
    <p:sldId id="319" r:id="rId57"/>
    <p:sldId id="321" r:id="rId58"/>
    <p:sldId id="320" r:id="rId59"/>
    <p:sldId id="322" r:id="rId60"/>
    <p:sldId id="323" r:id="rId6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236E200-8A46-4F51-B1E3-64491BEFEC62}">
          <p14:sldIdLst>
            <p14:sldId id="256"/>
            <p14:sldId id="257"/>
          </p14:sldIdLst>
        </p14:section>
        <p14:section name="Untitled Section" id="{958E5817-F9C1-4B61-AE6C-F6FB38E606DE}">
          <p14:sldIdLst>
            <p14:sldId id="280"/>
            <p14:sldId id="279"/>
            <p14:sldId id="281"/>
            <p14:sldId id="299"/>
            <p14:sldId id="324"/>
            <p14:sldId id="325"/>
            <p14:sldId id="282"/>
            <p14:sldId id="283"/>
            <p14:sldId id="284"/>
            <p14:sldId id="302"/>
            <p14:sldId id="258"/>
            <p14:sldId id="285"/>
            <p14:sldId id="286"/>
            <p14:sldId id="287"/>
            <p14:sldId id="288"/>
            <p14:sldId id="259"/>
            <p14:sldId id="289"/>
            <p14:sldId id="290"/>
            <p14:sldId id="260"/>
            <p14:sldId id="291"/>
            <p14:sldId id="292"/>
            <p14:sldId id="261"/>
            <p14:sldId id="293"/>
            <p14:sldId id="294"/>
            <p14:sldId id="295"/>
            <p14:sldId id="297"/>
            <p14:sldId id="300"/>
            <p14:sldId id="301"/>
            <p14:sldId id="303"/>
            <p14:sldId id="306"/>
            <p14:sldId id="304"/>
            <p14:sldId id="307"/>
            <p14:sldId id="308"/>
            <p14:sldId id="310"/>
            <p14:sldId id="311"/>
            <p14:sldId id="312"/>
            <p14:sldId id="309"/>
            <p14:sldId id="313"/>
            <p14:sldId id="314"/>
            <p14:sldId id="315"/>
            <p14:sldId id="263"/>
            <p14:sldId id="326"/>
            <p14:sldId id="264"/>
            <p14:sldId id="265"/>
            <p14:sldId id="267"/>
            <p14:sldId id="268"/>
            <p14:sldId id="269"/>
            <p14:sldId id="277"/>
            <p14:sldId id="276"/>
            <p14:sldId id="275"/>
            <p14:sldId id="278"/>
            <p14:sldId id="317"/>
            <p14:sldId id="318"/>
            <p14:sldId id="319"/>
            <p14:sldId id="321"/>
            <p14:sldId id="320"/>
            <p14:sldId id="322"/>
            <p14:sldId id="323"/>
          </p14:sldIdLst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-58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48A87A34-81AB-432B-8DAE-1953F412C126}" type="datetimeFigureOut">
              <a:rPr lang="en-US" smtClean="0"/>
              <a:pPr/>
              <a:t>9/3/2023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9595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9/3/2023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7347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9/3/2023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23284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9/3/2023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77756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9/3/2023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01509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9/3/2023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00393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9/3/2023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35287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9/3/2023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35647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9/3/2023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5936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9/3/2023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6602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9/3/2023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0301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9/3/2023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2540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9/3/2023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5472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9/3/2023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31949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9/3/2023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2792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9/3/2023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3619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9/3/2023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4674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8A87A34-81AB-432B-8DAE-1953F412C126}" type="datetimeFigureOut">
              <a:rPr lang="en-US" smtClean="0"/>
              <a:pPr/>
              <a:t>9/3/2023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8142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Liver and biliary tract surgery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Latn-RS" dirty="0" smtClean="0"/>
              <a:t>MD, Ph.D. Ivan Radosavljevic</a:t>
            </a:r>
          </a:p>
          <a:p>
            <a:r>
              <a:rPr lang="sr-Latn-RS" dirty="0" smtClean="0"/>
              <a:t>A</a:t>
            </a:r>
            <a:r>
              <a:rPr lang="en-US" dirty="0" err="1" smtClean="0"/>
              <a:t>ssistant</a:t>
            </a:r>
            <a:r>
              <a:rPr lang="en-US" dirty="0" smtClean="0"/>
              <a:t> professor</a:t>
            </a:r>
            <a:r>
              <a:rPr lang="sr-Latn-RS" dirty="0" smtClean="0"/>
              <a:t> of Surgery</a:t>
            </a:r>
            <a:endParaRPr lang="en-US" dirty="0"/>
          </a:p>
        </p:txBody>
      </p:sp>
      <p:pic>
        <p:nvPicPr>
          <p:cNvPr id="5" name="Picture 6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100"/>
            <a:ext cx="1879600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3433336" y="251251"/>
            <a:ext cx="6490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Latn-RS" sz="2400" b="1" dirty="0" smtClean="0"/>
              <a:t>Faculty of Medical Sciences</a:t>
            </a:r>
          </a:p>
          <a:p>
            <a:pPr algn="ctr"/>
            <a:r>
              <a:rPr lang="sr-Latn-RS" sz="2400" b="1" dirty="0" smtClean="0"/>
              <a:t>University og Kragujevac</a:t>
            </a:r>
            <a:endParaRPr lang="sr-Latn-RS" b="1" dirty="0"/>
          </a:p>
        </p:txBody>
      </p:sp>
    </p:spTree>
    <p:extLst>
      <p:ext uri="{BB962C8B-B14F-4D97-AF65-F5344CB8AC3E}">
        <p14:creationId xmlns:p14="http://schemas.microsoft.com/office/powerpoint/2010/main" val="3543434434"/>
      </p:ext>
    </p:extLst>
  </p:cSld>
  <p:clrMapOvr>
    <a:masterClrMapping/>
  </p:clrMapOvr>
  <p:transition advTm="11594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6467" y="784562"/>
            <a:ext cx="9601196" cy="1303867"/>
          </a:xfrm>
        </p:spPr>
        <p:txBody>
          <a:bodyPr>
            <a:normAutofit/>
          </a:bodyPr>
          <a:lstStyle/>
          <a:p>
            <a:r>
              <a:rPr lang="en" dirty="0" smtClean="0"/>
              <a:t>DIAGNOSTICS </a:t>
            </a:r>
            <a:r>
              <a:rPr lang="en" dirty="0"/>
              <a:t>OF LIVER DISEASE</a:t>
            </a:r>
            <a:endParaRPr lang="sr-Latn-R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1313452" y="2446986"/>
            <a:ext cx="4718304" cy="390229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" dirty="0"/>
              <a:t>Clinical </a:t>
            </a:r>
            <a:r>
              <a:rPr lang="en" dirty="0" smtClean="0"/>
              <a:t>manifestation</a:t>
            </a:r>
            <a:r>
              <a:rPr lang="sr-Latn-RS" dirty="0" smtClean="0"/>
              <a:t>s</a:t>
            </a:r>
            <a:r>
              <a:rPr lang="en" dirty="0" smtClean="0"/>
              <a:t> </a:t>
            </a:r>
            <a:r>
              <a:rPr lang="en" dirty="0"/>
              <a:t>:</a:t>
            </a:r>
            <a:endParaRPr lang="sr-Cyrl-RS" dirty="0"/>
          </a:p>
          <a:p>
            <a:r>
              <a:rPr lang="en" dirty="0" smtClean="0"/>
              <a:t>jaundice</a:t>
            </a:r>
            <a:endParaRPr lang="en" dirty="0"/>
          </a:p>
          <a:p>
            <a:r>
              <a:rPr lang="en" dirty="0"/>
              <a:t>hepatomegaly</a:t>
            </a:r>
          </a:p>
          <a:p>
            <a:pPr marL="0" indent="0">
              <a:buNone/>
            </a:pPr>
            <a:r>
              <a:rPr lang="en" dirty="0" smtClean="0"/>
              <a:t>Radiologic evaluation</a:t>
            </a:r>
            <a:r>
              <a:rPr lang="sr-Latn-RS" dirty="0" smtClean="0"/>
              <a:t>:</a:t>
            </a:r>
            <a:endParaRPr lang="en" dirty="0"/>
          </a:p>
          <a:p>
            <a:r>
              <a:rPr lang="en" dirty="0"/>
              <a:t>Ultrasonography</a:t>
            </a:r>
          </a:p>
          <a:p>
            <a:r>
              <a:rPr lang="sr-Latn-RS" dirty="0" smtClean="0"/>
              <a:t>Computed tomography</a:t>
            </a:r>
            <a:endParaRPr lang="en" dirty="0"/>
          </a:p>
          <a:p>
            <a:r>
              <a:rPr lang="en" dirty="0"/>
              <a:t>NMR</a:t>
            </a:r>
          </a:p>
          <a:p>
            <a:r>
              <a:rPr lang="en" dirty="0"/>
              <a:t>PET scan</a:t>
            </a:r>
          </a:p>
          <a:p>
            <a:r>
              <a:rPr lang="en" dirty="0"/>
              <a:t>PTC</a:t>
            </a:r>
          </a:p>
          <a:p>
            <a:r>
              <a:rPr lang="en" dirty="0"/>
              <a:t>ERCP</a:t>
            </a:r>
          </a:p>
          <a:p>
            <a:endParaRPr lang="sr-Cyrl-RS" dirty="0"/>
          </a:p>
          <a:p>
            <a:endParaRPr lang="sr-Cyrl-RS" u="sng" dirty="0"/>
          </a:p>
          <a:p>
            <a:pPr marL="0" indent="0">
              <a:buNone/>
            </a:pPr>
            <a:endParaRPr lang="sr-Cyrl-RS" u="sng" dirty="0"/>
          </a:p>
          <a:p>
            <a:endParaRPr lang="sr-Cyrl-R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6181344" y="2446986"/>
            <a:ext cx="4718304" cy="390229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sr-Latn-RS" u="sng" dirty="0"/>
              <a:t>L</a:t>
            </a:r>
            <a:r>
              <a:rPr lang="en" u="sng" dirty="0" smtClean="0"/>
              <a:t>aboratory </a:t>
            </a:r>
            <a:r>
              <a:rPr lang="en" u="sng" dirty="0"/>
              <a:t>analyses </a:t>
            </a:r>
            <a:r>
              <a:rPr lang="en" dirty="0"/>
              <a:t>:</a:t>
            </a:r>
          </a:p>
          <a:p>
            <a:r>
              <a:rPr lang="en" dirty="0" smtClean="0"/>
              <a:t>bilirubin</a:t>
            </a:r>
            <a:endParaRPr lang="en" dirty="0"/>
          </a:p>
          <a:p>
            <a:r>
              <a:rPr lang="en" dirty="0" smtClean="0"/>
              <a:t>alkaline </a:t>
            </a:r>
            <a:r>
              <a:rPr lang="en" dirty="0"/>
              <a:t>phosphatase</a:t>
            </a:r>
          </a:p>
          <a:p>
            <a:r>
              <a:rPr lang="en" dirty="0" smtClean="0"/>
              <a:t>transaminase</a:t>
            </a:r>
            <a:endParaRPr lang="en" dirty="0"/>
          </a:p>
          <a:p>
            <a:r>
              <a:rPr lang="en-US" dirty="0"/>
              <a:t>s</a:t>
            </a:r>
            <a:r>
              <a:rPr lang="en" dirty="0" smtClean="0"/>
              <a:t>erum albumins</a:t>
            </a:r>
            <a:endParaRPr lang="en" dirty="0"/>
          </a:p>
          <a:p>
            <a:r>
              <a:rPr lang="en" dirty="0" smtClean="0"/>
              <a:t>amonemia</a:t>
            </a:r>
            <a:endParaRPr lang="en" dirty="0"/>
          </a:p>
          <a:p>
            <a:r>
              <a:rPr lang="en" dirty="0" smtClean="0"/>
              <a:t>c</a:t>
            </a:r>
            <a:r>
              <a:rPr lang="sr-Latn-RS" dirty="0" smtClean="0"/>
              <a:t>lotting</a:t>
            </a:r>
            <a:r>
              <a:rPr lang="en" dirty="0" smtClean="0"/>
              <a:t> factors</a:t>
            </a:r>
            <a:endParaRPr lang="sr-Latn-RS" dirty="0"/>
          </a:p>
        </p:txBody>
      </p:sp>
      <p:pic>
        <p:nvPicPr>
          <p:cNvPr id="5" name="Picture 6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8914220"/>
      </p:ext>
    </p:extLst>
  </p:cSld>
  <p:clrMapOvr>
    <a:masterClrMapping/>
  </p:clrMapOvr>
  <p:transition advTm="4908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4558" y="982132"/>
            <a:ext cx="9042040" cy="1303867"/>
          </a:xfrm>
        </p:spPr>
        <p:txBody>
          <a:bodyPr/>
          <a:lstStyle/>
          <a:p>
            <a:r>
              <a:rPr lang="en" dirty="0"/>
              <a:t>LIVER INJURIES</a:t>
            </a:r>
            <a:endParaRPr lang="sr-Latn-R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295400" y="2556931"/>
            <a:ext cx="9999371" cy="3676443"/>
          </a:xfrm>
        </p:spPr>
        <p:txBody>
          <a:bodyPr/>
          <a:lstStyle/>
          <a:p>
            <a:r>
              <a:rPr lang="en" u="sng" dirty="0">
                <a:solidFill>
                  <a:srgbClr val="FF0000"/>
                </a:solidFill>
              </a:rPr>
              <a:t>penetrating liver injuries </a:t>
            </a:r>
            <a:r>
              <a:rPr lang="en" dirty="0" smtClean="0"/>
              <a:t>(</a:t>
            </a:r>
            <a:r>
              <a:rPr lang="sr-Latn-RS" dirty="0" smtClean="0"/>
              <a:t>stab wounds</a:t>
            </a:r>
            <a:r>
              <a:rPr lang="en" dirty="0" smtClean="0"/>
              <a:t>, </a:t>
            </a:r>
            <a:r>
              <a:rPr lang="sr-Latn-RS" dirty="0" smtClean="0"/>
              <a:t>gunshot wounds, </a:t>
            </a:r>
            <a:r>
              <a:rPr lang="en" dirty="0" smtClean="0"/>
              <a:t>shrapnel</a:t>
            </a:r>
            <a:r>
              <a:rPr lang="sr-Latn-RS" dirty="0" smtClean="0"/>
              <a:t>s,</a:t>
            </a:r>
            <a:r>
              <a:rPr lang="en" dirty="0" smtClean="0"/>
              <a:t> </a:t>
            </a:r>
            <a:r>
              <a:rPr lang="en" dirty="0"/>
              <a:t>etc</a:t>
            </a:r>
            <a:r>
              <a:rPr lang="en" dirty="0" smtClean="0"/>
              <a:t>.</a:t>
            </a:r>
            <a:r>
              <a:rPr lang="sr-Latn-RS" dirty="0" smtClean="0"/>
              <a:t>)</a:t>
            </a:r>
            <a:endParaRPr lang="en" dirty="0"/>
          </a:p>
          <a:p>
            <a:r>
              <a:rPr lang="sr-Latn-RS" u="sng" dirty="0" smtClean="0">
                <a:solidFill>
                  <a:srgbClr val="FF0000"/>
                </a:solidFill>
              </a:rPr>
              <a:t>blunt </a:t>
            </a:r>
            <a:r>
              <a:rPr lang="en" u="sng" dirty="0" smtClean="0">
                <a:solidFill>
                  <a:srgbClr val="FF0000"/>
                </a:solidFill>
              </a:rPr>
              <a:t>injuries </a:t>
            </a:r>
            <a:r>
              <a:rPr lang="en" dirty="0"/>
              <a:t>(traffic, sports, games, falls, etc.)</a:t>
            </a:r>
          </a:p>
          <a:p>
            <a:r>
              <a:rPr lang="en" dirty="0"/>
              <a:t>1. subcapsular rupture (hematoma)</a:t>
            </a:r>
          </a:p>
          <a:p>
            <a:r>
              <a:rPr lang="en" dirty="0"/>
              <a:t>2. </a:t>
            </a:r>
            <a:r>
              <a:rPr lang="sr-Latn-RS" dirty="0" smtClean="0"/>
              <a:t>t</a:t>
            </a:r>
            <a:r>
              <a:rPr lang="en" dirty="0" smtClean="0"/>
              <a:t>ranscapsular </a:t>
            </a:r>
            <a:r>
              <a:rPr lang="en" dirty="0"/>
              <a:t>ruptures (hematoperitoneum)</a:t>
            </a:r>
          </a:p>
          <a:p>
            <a:r>
              <a:rPr lang="en" dirty="0"/>
              <a:t>3. deep and central ruptures</a:t>
            </a:r>
          </a:p>
          <a:p>
            <a:r>
              <a:rPr lang="en" dirty="0">
                <a:solidFill>
                  <a:schemeClr val="accent2"/>
                </a:solidFill>
              </a:rPr>
              <a:t>Diagnostics</a:t>
            </a:r>
          </a:p>
          <a:p>
            <a:r>
              <a:rPr lang="en" dirty="0">
                <a:solidFill>
                  <a:schemeClr val="accent2"/>
                </a:solidFill>
              </a:rPr>
              <a:t>Treatment</a:t>
            </a:r>
          </a:p>
          <a:p>
            <a:endParaRPr lang="sr-Cyrl-RS" dirty="0"/>
          </a:p>
          <a:p>
            <a:endParaRPr lang="sr-Latn-RS" dirty="0"/>
          </a:p>
          <a:p>
            <a:endParaRPr lang="sr-Cyrl-RS" dirty="0" smtClean="0"/>
          </a:p>
          <a:p>
            <a:endParaRPr lang="sr-Latn-RS" dirty="0"/>
          </a:p>
        </p:txBody>
      </p:sp>
      <p:pic>
        <p:nvPicPr>
          <p:cNvPr id="5" name="Picture 6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ЈЕТРА-HEPAR&#10;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8047" y="3689722"/>
            <a:ext cx="3265666" cy="2451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6516318"/>
      </p:ext>
    </p:extLst>
  </p:cSld>
  <p:clrMapOvr>
    <a:masterClrMapping/>
  </p:clrMapOvr>
  <p:transition advTm="49436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4558" y="982132"/>
            <a:ext cx="9042040" cy="1303867"/>
          </a:xfrm>
        </p:spPr>
        <p:txBody>
          <a:bodyPr/>
          <a:lstStyle/>
          <a:p>
            <a:r>
              <a:rPr lang="en" dirty="0"/>
              <a:t>LIVER INJURIES</a:t>
            </a:r>
            <a:endParaRPr lang="sr-Latn-R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295400" y="2595568"/>
            <a:ext cx="9999371" cy="3676443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TimesLTStd-Bold"/>
              </a:rPr>
              <a:t>Liver </a:t>
            </a:r>
            <a:r>
              <a:rPr lang="en-US" b="1" dirty="0">
                <a:solidFill>
                  <a:srgbClr val="000000"/>
                </a:solidFill>
                <a:latin typeface="TimesLTStd-Bold"/>
              </a:rPr>
              <a:t>Injury Grade</a:t>
            </a:r>
          </a:p>
          <a:p>
            <a:r>
              <a:rPr lang="en-US" b="1" dirty="0">
                <a:solidFill>
                  <a:srgbClr val="000000"/>
                </a:solidFill>
                <a:latin typeface="TimesLTStd-Bold"/>
              </a:rPr>
              <a:t>Grade I </a:t>
            </a:r>
            <a:r>
              <a:rPr lang="sr-Latn-RS" dirty="0" smtClean="0">
                <a:solidFill>
                  <a:srgbClr val="000000"/>
                </a:solidFill>
                <a:latin typeface="TimesLTStd-Bold"/>
              </a:rPr>
              <a:t>subcapsular hematoma </a:t>
            </a:r>
            <a:r>
              <a:rPr lang="en-US" dirty="0" smtClean="0">
                <a:solidFill>
                  <a:srgbClr val="000000"/>
                </a:solidFill>
                <a:latin typeface="TimesLTStd-Roman"/>
              </a:rPr>
              <a:t>&lt;10</a:t>
            </a:r>
            <a:r>
              <a:rPr lang="en-US" dirty="0">
                <a:solidFill>
                  <a:srgbClr val="000000"/>
                </a:solidFill>
                <a:latin typeface="TimesLTStd-Roman"/>
              </a:rPr>
              <a:t>% of surface area </a:t>
            </a:r>
            <a:r>
              <a:rPr lang="sr-Latn-RS" dirty="0" smtClean="0">
                <a:solidFill>
                  <a:srgbClr val="000000"/>
                </a:solidFill>
                <a:latin typeface="TimesLTStd-Roman"/>
              </a:rPr>
              <a:t>or laceration </a:t>
            </a:r>
            <a:r>
              <a:rPr lang="en-US" dirty="0" smtClean="0">
                <a:solidFill>
                  <a:srgbClr val="000000"/>
                </a:solidFill>
                <a:latin typeface="TimesLTStd-Roman"/>
              </a:rPr>
              <a:t>&lt;1 </a:t>
            </a:r>
            <a:r>
              <a:rPr lang="en-US" dirty="0">
                <a:solidFill>
                  <a:srgbClr val="000000"/>
                </a:solidFill>
                <a:latin typeface="TimesLTStd-Roman"/>
              </a:rPr>
              <a:t>cm in depth</a:t>
            </a:r>
          </a:p>
          <a:p>
            <a:r>
              <a:rPr lang="en-US" b="1" dirty="0">
                <a:solidFill>
                  <a:srgbClr val="000000"/>
                </a:solidFill>
                <a:latin typeface="TimesLTStd-Bold"/>
              </a:rPr>
              <a:t>Grade II </a:t>
            </a:r>
            <a:r>
              <a:rPr lang="sr-Latn-RS" dirty="0">
                <a:solidFill>
                  <a:srgbClr val="000000"/>
                </a:solidFill>
                <a:latin typeface="TimesLTStd-Bold"/>
              </a:rPr>
              <a:t>subcapsular hematoma </a:t>
            </a:r>
            <a:r>
              <a:rPr lang="en-US" dirty="0" smtClean="0">
                <a:solidFill>
                  <a:srgbClr val="000000"/>
                </a:solidFill>
                <a:latin typeface="TimesLTStd-Roman"/>
              </a:rPr>
              <a:t>10</a:t>
            </a:r>
            <a:r>
              <a:rPr lang="en-US" dirty="0">
                <a:solidFill>
                  <a:srgbClr val="000000"/>
                </a:solidFill>
                <a:latin typeface="TimesLTStd-Roman"/>
              </a:rPr>
              <a:t>%–50% of surface area </a:t>
            </a:r>
            <a:r>
              <a:rPr lang="sr-Latn-RS" dirty="0" smtClean="0">
                <a:solidFill>
                  <a:srgbClr val="000000"/>
                </a:solidFill>
                <a:latin typeface="TimesLTStd-Roman"/>
              </a:rPr>
              <a:t>or </a:t>
            </a:r>
            <a:r>
              <a:rPr lang="sr-Latn-RS" dirty="0">
                <a:solidFill>
                  <a:srgbClr val="000000"/>
                </a:solidFill>
                <a:latin typeface="TimesLTStd-Roman"/>
              </a:rPr>
              <a:t>laceration </a:t>
            </a:r>
            <a:r>
              <a:rPr lang="en-US" dirty="0" smtClean="0">
                <a:solidFill>
                  <a:srgbClr val="000000"/>
                </a:solidFill>
                <a:latin typeface="TimesLTStd-Roman"/>
              </a:rPr>
              <a:t>1–3 cm</a:t>
            </a:r>
            <a:endParaRPr lang="en-US" dirty="0">
              <a:solidFill>
                <a:srgbClr val="000000"/>
              </a:solidFill>
              <a:latin typeface="TimesLTStd-Roman"/>
            </a:endParaRPr>
          </a:p>
          <a:p>
            <a:r>
              <a:rPr lang="en-US" b="1" dirty="0">
                <a:solidFill>
                  <a:srgbClr val="000000"/>
                </a:solidFill>
                <a:latin typeface="TimesLTStd-Bold"/>
              </a:rPr>
              <a:t>Grade III </a:t>
            </a:r>
            <a:r>
              <a:rPr lang="sr-Latn-RS" dirty="0">
                <a:solidFill>
                  <a:srgbClr val="000000"/>
                </a:solidFill>
                <a:latin typeface="TimesLTStd-Bold"/>
              </a:rPr>
              <a:t>subcapsular hematoma </a:t>
            </a:r>
            <a:r>
              <a:rPr lang="en-US" dirty="0" smtClean="0">
                <a:solidFill>
                  <a:srgbClr val="000000"/>
                </a:solidFill>
                <a:latin typeface="TimesLTStd-Roman"/>
              </a:rPr>
              <a:t>&gt;</a:t>
            </a:r>
            <a:r>
              <a:rPr lang="en-US" dirty="0">
                <a:solidFill>
                  <a:srgbClr val="000000"/>
                </a:solidFill>
                <a:latin typeface="TimesLTStd-Roman"/>
              </a:rPr>
              <a:t>50% of surface area </a:t>
            </a:r>
            <a:r>
              <a:rPr lang="en-US" dirty="0" smtClean="0">
                <a:solidFill>
                  <a:srgbClr val="000000"/>
                </a:solidFill>
                <a:latin typeface="TimesLTStd-Roman"/>
              </a:rPr>
              <a:t>or</a:t>
            </a:r>
            <a:r>
              <a:rPr lang="sr-Latn-RS" dirty="0" smtClean="0">
                <a:solidFill>
                  <a:srgbClr val="000000"/>
                </a:solidFill>
                <a:latin typeface="TimesLTStd-Roman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TimesLTStd-Roman"/>
              </a:rPr>
              <a:t>&gt;10 </a:t>
            </a:r>
            <a:r>
              <a:rPr lang="en-US" dirty="0">
                <a:solidFill>
                  <a:srgbClr val="000000"/>
                </a:solidFill>
                <a:latin typeface="TimesLTStd-Roman"/>
              </a:rPr>
              <a:t>cm in </a:t>
            </a:r>
            <a:r>
              <a:rPr lang="en-US" dirty="0" smtClean="0">
                <a:solidFill>
                  <a:srgbClr val="000000"/>
                </a:solidFill>
                <a:latin typeface="TimesLTStd-Roman"/>
              </a:rPr>
              <a:t>depth</a:t>
            </a:r>
            <a:r>
              <a:rPr lang="sr-Latn-RS" dirty="0" smtClean="0">
                <a:solidFill>
                  <a:srgbClr val="000000"/>
                </a:solidFill>
                <a:latin typeface="TimesLTStd-Roman"/>
              </a:rPr>
              <a:t> ; laceration </a:t>
            </a:r>
            <a:r>
              <a:rPr lang="en-US" dirty="0" smtClean="0">
                <a:solidFill>
                  <a:srgbClr val="000000"/>
                </a:solidFill>
                <a:latin typeface="TimesLTStd-Roman"/>
              </a:rPr>
              <a:t>&gt;3 </a:t>
            </a:r>
            <a:r>
              <a:rPr lang="en-US" dirty="0">
                <a:solidFill>
                  <a:srgbClr val="000000"/>
                </a:solidFill>
                <a:latin typeface="TimesLTStd-Roman"/>
              </a:rPr>
              <a:t>cm</a:t>
            </a:r>
          </a:p>
          <a:p>
            <a:r>
              <a:rPr lang="en-US" b="1" dirty="0">
                <a:solidFill>
                  <a:srgbClr val="000000"/>
                </a:solidFill>
                <a:latin typeface="TimesLTStd-Bold"/>
              </a:rPr>
              <a:t>Grade IV </a:t>
            </a:r>
            <a:r>
              <a:rPr lang="sr-Latn-RS" dirty="0">
                <a:solidFill>
                  <a:srgbClr val="000000"/>
                </a:solidFill>
                <a:latin typeface="TimesLTStd-Bold"/>
              </a:rPr>
              <a:t>subcapsular hematoma </a:t>
            </a:r>
            <a:r>
              <a:rPr lang="en-US" dirty="0" smtClean="0">
                <a:solidFill>
                  <a:srgbClr val="000000"/>
                </a:solidFill>
                <a:latin typeface="TimesLTStd-Roman"/>
              </a:rPr>
              <a:t>25</a:t>
            </a:r>
            <a:r>
              <a:rPr lang="en-US" dirty="0">
                <a:solidFill>
                  <a:srgbClr val="000000"/>
                </a:solidFill>
                <a:latin typeface="TimesLTStd-Roman"/>
              </a:rPr>
              <a:t>%–75% of a hepatic lobe</a:t>
            </a:r>
          </a:p>
          <a:p>
            <a:r>
              <a:rPr lang="en-US" b="1" dirty="0">
                <a:solidFill>
                  <a:srgbClr val="000000"/>
                </a:solidFill>
                <a:latin typeface="TimesLTStd-Bold"/>
              </a:rPr>
              <a:t>Grade V </a:t>
            </a:r>
            <a:r>
              <a:rPr lang="sr-Latn-RS" dirty="0">
                <a:solidFill>
                  <a:srgbClr val="000000"/>
                </a:solidFill>
                <a:latin typeface="TimesLTStd-Bold"/>
              </a:rPr>
              <a:t>subcapsular hematoma </a:t>
            </a:r>
            <a:r>
              <a:rPr lang="en-US" dirty="0" smtClean="0">
                <a:solidFill>
                  <a:srgbClr val="000000"/>
                </a:solidFill>
                <a:latin typeface="TimesLTStd-Roman"/>
              </a:rPr>
              <a:t>&gt;</a:t>
            </a:r>
            <a:r>
              <a:rPr lang="en-US" dirty="0">
                <a:solidFill>
                  <a:srgbClr val="000000"/>
                </a:solidFill>
                <a:latin typeface="TimesLTStd-Roman"/>
              </a:rPr>
              <a:t>75% of a hepatic lobe</a:t>
            </a:r>
          </a:p>
          <a:p>
            <a:r>
              <a:rPr lang="en-US" b="1" dirty="0">
                <a:solidFill>
                  <a:srgbClr val="000000"/>
                </a:solidFill>
                <a:latin typeface="TimesLTStd-Bold"/>
              </a:rPr>
              <a:t>Grade VI </a:t>
            </a:r>
            <a:r>
              <a:rPr lang="en-US" dirty="0">
                <a:solidFill>
                  <a:srgbClr val="000000"/>
                </a:solidFill>
                <a:latin typeface="TimesLTStd-Roman"/>
              </a:rPr>
              <a:t>Hepatic </a:t>
            </a:r>
            <a:r>
              <a:rPr lang="en-US" dirty="0" smtClean="0">
                <a:solidFill>
                  <a:srgbClr val="000000"/>
                </a:solidFill>
                <a:latin typeface="TimesLTStd-Roman"/>
              </a:rPr>
              <a:t>avulsion</a:t>
            </a:r>
            <a:endParaRPr lang="en-US" dirty="0">
              <a:solidFill>
                <a:srgbClr val="000000"/>
              </a:solidFill>
              <a:latin typeface="TimesLTStd-Roman"/>
            </a:endParaRPr>
          </a:p>
        </p:txBody>
      </p:sp>
      <p:pic>
        <p:nvPicPr>
          <p:cNvPr id="5" name="Picture 6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4020988"/>
      </p:ext>
    </p:extLst>
  </p:cSld>
  <p:clrMapOvr>
    <a:masterClrMapping/>
  </p:clrMapOvr>
  <p:transition advTm="8392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4558" y="982132"/>
            <a:ext cx="9042040" cy="1303867"/>
          </a:xfrm>
        </p:spPr>
        <p:txBody>
          <a:bodyPr/>
          <a:lstStyle/>
          <a:p>
            <a:r>
              <a:rPr lang="en" dirty="0"/>
              <a:t>LIVER ABSCESSES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1" y="3129566"/>
            <a:ext cx="4435698" cy="2746302"/>
          </a:xfrm>
        </p:spPr>
        <p:txBody>
          <a:bodyPr/>
          <a:lstStyle/>
          <a:p>
            <a:pPr marL="0" indent="0">
              <a:buNone/>
            </a:pPr>
            <a:r>
              <a:rPr lang="en" dirty="0"/>
              <a:t>Division:</a:t>
            </a:r>
          </a:p>
          <a:p>
            <a:pPr marL="0" indent="0">
              <a:buNone/>
            </a:pPr>
            <a:r>
              <a:rPr lang="en" dirty="0"/>
              <a:t>1. bacterial (pyogenic)</a:t>
            </a:r>
          </a:p>
          <a:p>
            <a:pPr marL="0" indent="0">
              <a:buNone/>
            </a:pPr>
            <a:r>
              <a:rPr lang="en" dirty="0"/>
              <a:t>2. parasitic</a:t>
            </a:r>
          </a:p>
          <a:p>
            <a:pPr marL="0" indent="0">
              <a:buNone/>
            </a:pPr>
            <a:r>
              <a:rPr lang="en" dirty="0"/>
              <a:t>3. fungal</a:t>
            </a:r>
            <a:endParaRPr lang="en-US" dirty="0"/>
          </a:p>
          <a:p>
            <a:pPr marL="0" indent="0">
              <a:buNone/>
            </a:pPr>
            <a:r>
              <a:rPr lang="en" dirty="0"/>
              <a:t>4. mixed</a:t>
            </a:r>
          </a:p>
          <a:p>
            <a:endParaRPr lang="en-US" dirty="0"/>
          </a:p>
        </p:txBody>
      </p:sp>
      <p:pic>
        <p:nvPicPr>
          <p:cNvPr id="6" name="Picture 6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Резултат слика за абсцессус хепатис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1725" y="4000470"/>
            <a:ext cx="2776560" cy="2172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Резултат слика за абсцессус хепатис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8640" y="2509810"/>
            <a:ext cx="3146479" cy="2359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3798845"/>
      </p:ext>
    </p:extLst>
  </p:cSld>
  <p:clrMapOvr>
    <a:masterClrMapping/>
  </p:clrMapOvr>
  <p:transition advTm="2979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1306" y="982132"/>
            <a:ext cx="8845292" cy="1303867"/>
          </a:xfrm>
        </p:spPr>
        <p:txBody>
          <a:bodyPr>
            <a:normAutofit fontScale="90000"/>
          </a:bodyPr>
          <a:lstStyle/>
          <a:p>
            <a:r>
              <a:rPr lang="sr-Latn-RS" dirty="0" smtClean="0"/>
              <a:t>PYOGENIC </a:t>
            </a:r>
            <a:r>
              <a:rPr lang="en" dirty="0" smtClean="0"/>
              <a:t>LIVER </a:t>
            </a:r>
            <a:r>
              <a:rPr lang="sr-Cyrl-RS" dirty="0"/>
              <a:t/>
            </a:r>
            <a:br>
              <a:rPr lang="sr-Cyrl-RS" dirty="0"/>
            </a:br>
            <a:r>
              <a:rPr lang="en" dirty="0" smtClean="0"/>
              <a:t>ABSCESSES</a:t>
            </a:r>
            <a:endParaRPr lang="sr-Latn-RS" sz="31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2556931"/>
            <a:ext cx="10153917" cy="3715079"/>
          </a:xfrm>
        </p:spPr>
        <p:txBody>
          <a:bodyPr/>
          <a:lstStyle/>
          <a:p>
            <a:r>
              <a:rPr lang="en" u="sng" dirty="0"/>
              <a:t>Conditions of origin </a:t>
            </a:r>
            <a:r>
              <a:rPr lang="en" dirty="0"/>
              <a:t>(source of bacteria, reduced immune response, insufficiency of the defense mechanism in the liver)</a:t>
            </a:r>
          </a:p>
          <a:p>
            <a:r>
              <a:rPr lang="en" u="sng" dirty="0"/>
              <a:t>Etiology: </a:t>
            </a:r>
            <a:r>
              <a:rPr lang="en" dirty="0"/>
              <a:t>Escherichia coli, Staphylococcus aureus, Streptococcus ... </a:t>
            </a:r>
          </a:p>
          <a:p>
            <a:r>
              <a:rPr lang="en" dirty="0"/>
              <a:t>30-50% from biliary tract, 15% pylephlebitic abscesses, 10% pyemic abscesses, 15% by direct spread, 10-30% unknown</a:t>
            </a:r>
            <a:endParaRPr lang="sr-Latn-RS" dirty="0"/>
          </a:p>
          <a:p>
            <a:r>
              <a:rPr lang="en" u="sng" dirty="0"/>
              <a:t>Clinical </a:t>
            </a:r>
            <a:r>
              <a:rPr lang="en" u="sng" dirty="0" smtClean="0"/>
              <a:t>manifestation</a:t>
            </a:r>
            <a:r>
              <a:rPr lang="sr-Latn-RS" u="sng" dirty="0" smtClean="0"/>
              <a:t>s</a:t>
            </a:r>
            <a:r>
              <a:rPr lang="en" dirty="0" smtClean="0"/>
              <a:t> : </a:t>
            </a:r>
            <a:r>
              <a:rPr lang="sr-Latn-RS" dirty="0" smtClean="0"/>
              <a:t>fever</a:t>
            </a:r>
            <a:r>
              <a:rPr lang="en" dirty="0" smtClean="0"/>
              <a:t>, </a:t>
            </a:r>
            <a:r>
              <a:rPr lang="sr-Latn-RS" dirty="0" smtClean="0"/>
              <a:t>right upper quadrant </a:t>
            </a:r>
            <a:r>
              <a:rPr lang="en" dirty="0" smtClean="0"/>
              <a:t>pain, chills</a:t>
            </a:r>
            <a:r>
              <a:rPr lang="en" dirty="0"/>
              <a:t>, </a:t>
            </a:r>
            <a:r>
              <a:rPr lang="en" dirty="0" smtClean="0"/>
              <a:t>nausea, </a:t>
            </a:r>
            <a:r>
              <a:rPr lang="en" dirty="0"/>
              <a:t>septic-toxic </a:t>
            </a:r>
            <a:r>
              <a:rPr lang="sr-Latn-RS" dirty="0" smtClean="0"/>
              <a:t>condition</a:t>
            </a:r>
            <a:endParaRPr lang="sr-Latn-RS" dirty="0"/>
          </a:p>
        </p:txBody>
      </p:sp>
      <p:pic>
        <p:nvPicPr>
          <p:cNvPr id="4" name="Picture 6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9808503"/>
      </p:ext>
    </p:extLst>
  </p:cSld>
  <p:clrMapOvr>
    <a:masterClrMapping/>
  </p:clrMapOvr>
  <p:transition advTm="20492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8198" y="982132"/>
            <a:ext cx="8578400" cy="1303867"/>
          </a:xfrm>
        </p:spPr>
        <p:txBody>
          <a:bodyPr>
            <a:normAutofit fontScale="90000"/>
          </a:bodyPr>
          <a:lstStyle/>
          <a:p>
            <a:r>
              <a:rPr lang="sr-Latn-RS" dirty="0"/>
              <a:t>PYOGENIC </a:t>
            </a:r>
            <a:r>
              <a:rPr lang="en" dirty="0"/>
              <a:t>LIVER </a:t>
            </a:r>
            <a:r>
              <a:rPr lang="sr-Cyrl-RS" dirty="0"/>
              <a:t/>
            </a:r>
            <a:br>
              <a:rPr lang="sr-Cyrl-RS" dirty="0"/>
            </a:br>
            <a:r>
              <a:rPr lang="en" dirty="0"/>
              <a:t>ABSCESSES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904" y="2698600"/>
            <a:ext cx="10950992" cy="3318936"/>
          </a:xfrm>
        </p:spPr>
        <p:txBody>
          <a:bodyPr/>
          <a:lstStyle/>
          <a:p>
            <a:r>
              <a:rPr lang="en" u="sng" dirty="0"/>
              <a:t>Diagnostics </a:t>
            </a:r>
            <a:r>
              <a:rPr lang="en" dirty="0"/>
              <a:t>: laboratory analysis, x-ray, ultrasound, CT, NMR</a:t>
            </a:r>
          </a:p>
          <a:p>
            <a:r>
              <a:rPr lang="en" u="sng" dirty="0"/>
              <a:t>Treatment: </a:t>
            </a:r>
            <a:r>
              <a:rPr lang="en" dirty="0"/>
              <a:t>abscess drainage and antibiotic therapy (8-12 weeks) </a:t>
            </a:r>
            <a:endParaRPr lang="sr-Latn-RS" dirty="0" smtClean="0"/>
          </a:p>
          <a:p>
            <a:r>
              <a:rPr lang="en" dirty="0" smtClean="0"/>
              <a:t>Transcutaneous </a:t>
            </a:r>
            <a:r>
              <a:rPr lang="en" dirty="0"/>
              <a:t>drainage under US or CT guidance is most often used</a:t>
            </a:r>
            <a:endParaRPr lang="sr-Latn-RS" dirty="0"/>
          </a:p>
        </p:txBody>
      </p:sp>
      <p:pic>
        <p:nvPicPr>
          <p:cNvPr id="4" name="Picture 6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Резултат слика за drainage liver abscess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6" t="26741" r="3376" b="8617"/>
          <a:stretch/>
        </p:blipFill>
        <p:spPr bwMode="auto">
          <a:xfrm>
            <a:off x="3269086" y="4134118"/>
            <a:ext cx="5653826" cy="2253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3383287"/>
      </p:ext>
    </p:extLst>
  </p:cSld>
  <p:clrMapOvr>
    <a:masterClrMapping/>
  </p:clrMapOvr>
  <p:transition advTm="27481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dirty="0" smtClean="0"/>
              <a:t>AMOEBIC </a:t>
            </a:r>
            <a:r>
              <a:rPr lang="en" dirty="0"/>
              <a:t>LIVER </a:t>
            </a:r>
            <a:r>
              <a:rPr lang="sr-Cyrl-RS" dirty="0"/>
              <a:t/>
            </a:r>
            <a:br>
              <a:rPr lang="sr-Cyrl-RS" dirty="0"/>
            </a:br>
            <a:r>
              <a:rPr lang="en" dirty="0"/>
              <a:t>ABSCESSES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7519" y="2509810"/>
            <a:ext cx="10604677" cy="3710686"/>
          </a:xfrm>
        </p:spPr>
        <p:txBody>
          <a:bodyPr>
            <a:normAutofit/>
          </a:bodyPr>
          <a:lstStyle/>
          <a:p>
            <a:r>
              <a:rPr lang="en" dirty="0"/>
              <a:t>Entameba hystolitica ( protozoa from the rhizopod genus), 1875.</a:t>
            </a:r>
          </a:p>
          <a:p>
            <a:r>
              <a:rPr lang="en" dirty="0"/>
              <a:t>endemic parasite - tropical regions - water </a:t>
            </a:r>
            <a:r>
              <a:rPr lang="en" dirty="0" smtClean="0"/>
              <a:t>– </a:t>
            </a:r>
            <a:r>
              <a:rPr lang="sr-Latn-RS" dirty="0" smtClean="0"/>
              <a:t>colon </a:t>
            </a:r>
            <a:r>
              <a:rPr lang="en" dirty="0" smtClean="0"/>
              <a:t>(15-90 </a:t>
            </a:r>
            <a:r>
              <a:rPr lang="en" dirty="0"/>
              <a:t>days)</a:t>
            </a:r>
          </a:p>
          <a:p>
            <a:r>
              <a:rPr lang="en" dirty="0" smtClean="0"/>
              <a:t>port</a:t>
            </a:r>
            <a:r>
              <a:rPr lang="sr-Latn-RS" dirty="0" smtClean="0"/>
              <a:t>al</a:t>
            </a:r>
            <a:r>
              <a:rPr lang="en" dirty="0" smtClean="0"/>
              <a:t> </a:t>
            </a:r>
            <a:r>
              <a:rPr lang="en" dirty="0"/>
              <a:t>blood flow - "diffuse amoebic hepatitis" (chocolate sauce-absence of pus)</a:t>
            </a:r>
          </a:p>
          <a:p>
            <a:r>
              <a:rPr lang="en" u="sng" dirty="0"/>
              <a:t>Clinical </a:t>
            </a:r>
            <a:r>
              <a:rPr lang="en" u="sng" dirty="0" smtClean="0"/>
              <a:t>manifestation</a:t>
            </a:r>
            <a:r>
              <a:rPr lang="sr-Latn-RS" u="sng" dirty="0" smtClean="0"/>
              <a:t>s:</a:t>
            </a:r>
            <a:r>
              <a:rPr lang="sr-Latn-RS" dirty="0" smtClean="0"/>
              <a:t> </a:t>
            </a:r>
            <a:r>
              <a:rPr lang="en" dirty="0" smtClean="0"/>
              <a:t> </a:t>
            </a:r>
            <a:r>
              <a:rPr lang="sr-Latn-RS" dirty="0" smtClean="0"/>
              <a:t>fever </a:t>
            </a:r>
            <a:r>
              <a:rPr lang="en" dirty="0" smtClean="0"/>
              <a:t>, </a:t>
            </a:r>
            <a:r>
              <a:rPr lang="sr-Latn-RS" dirty="0" smtClean="0"/>
              <a:t>right upper quadrant </a:t>
            </a:r>
            <a:r>
              <a:rPr lang="en" dirty="0" smtClean="0"/>
              <a:t>pain, </a:t>
            </a:r>
            <a:r>
              <a:rPr lang="sr-Latn-RS" dirty="0" smtClean="0"/>
              <a:t>weight </a:t>
            </a:r>
            <a:r>
              <a:rPr lang="en" dirty="0" smtClean="0"/>
              <a:t>loss, nausea, </a:t>
            </a:r>
            <a:r>
              <a:rPr lang="en" dirty="0"/>
              <a:t>night sweats......hepatomegaly, </a:t>
            </a:r>
            <a:r>
              <a:rPr lang="sr-Latn-RS" dirty="0" smtClean="0"/>
              <a:t>jaundice </a:t>
            </a:r>
            <a:r>
              <a:rPr lang="en" dirty="0" smtClean="0"/>
              <a:t>rarely</a:t>
            </a:r>
            <a:endParaRPr lang="en" dirty="0"/>
          </a:p>
          <a:p>
            <a:r>
              <a:rPr lang="en" dirty="0"/>
              <a:t>Pleural effusion and signs of basal pneumonia</a:t>
            </a:r>
          </a:p>
          <a:p>
            <a:r>
              <a:rPr lang="en" dirty="0"/>
              <a:t>70% of patients have no signs of amoebic dysentery</a:t>
            </a:r>
            <a:endParaRPr lang="sr-Latn-RS" dirty="0"/>
          </a:p>
          <a:p>
            <a:endParaRPr lang="sr-Latn-RS" dirty="0"/>
          </a:p>
        </p:txBody>
      </p:sp>
      <p:pic>
        <p:nvPicPr>
          <p:cNvPr id="4" name="Picture 6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5025402"/>
      </p:ext>
    </p:extLst>
  </p:cSld>
  <p:clrMapOvr>
    <a:masterClrMapping/>
  </p:clrMapOvr>
  <p:transition advTm="2399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1304" y="982132"/>
            <a:ext cx="8845293" cy="1303867"/>
          </a:xfrm>
        </p:spPr>
        <p:txBody>
          <a:bodyPr>
            <a:normAutofit fontScale="90000"/>
          </a:bodyPr>
          <a:lstStyle/>
          <a:p>
            <a:r>
              <a:rPr lang="sr-Latn-RS" dirty="0"/>
              <a:t>AMOEBIC </a:t>
            </a:r>
            <a:r>
              <a:rPr lang="en" dirty="0"/>
              <a:t>LIVER </a:t>
            </a:r>
            <a:r>
              <a:rPr lang="sr-Cyrl-RS" dirty="0"/>
              <a:t/>
            </a:r>
            <a:br>
              <a:rPr lang="sr-Cyrl-RS" dirty="0"/>
            </a:br>
            <a:r>
              <a:rPr lang="en" dirty="0"/>
              <a:t>ABSCESSES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1" y="2556932"/>
            <a:ext cx="10076644" cy="3663564"/>
          </a:xfrm>
        </p:spPr>
        <p:txBody>
          <a:bodyPr>
            <a:normAutofit fontScale="92500" lnSpcReduction="10000"/>
          </a:bodyPr>
          <a:lstStyle/>
          <a:p>
            <a:r>
              <a:rPr lang="en" u="sng" dirty="0"/>
              <a:t>Diagnostics: </a:t>
            </a:r>
            <a:r>
              <a:rPr lang="en" dirty="0"/>
              <a:t>lab analysis (leukocytosis, alk. phosphatase, transaminases...)</a:t>
            </a:r>
          </a:p>
          <a:p>
            <a:r>
              <a:rPr lang="en" dirty="0"/>
              <a:t>Serological tests (immunoelectrophoresis, latex agglutination...)</a:t>
            </a:r>
          </a:p>
          <a:p>
            <a:r>
              <a:rPr lang="en" dirty="0"/>
              <a:t>Native X-ray of the abdomen, US, CT, puncture biopsy</a:t>
            </a:r>
          </a:p>
          <a:p>
            <a:r>
              <a:rPr lang="en" dirty="0"/>
              <a:t> </a:t>
            </a:r>
            <a:r>
              <a:rPr lang="en" u="sng" dirty="0"/>
              <a:t>Treatment: </a:t>
            </a:r>
            <a:endParaRPr lang="sr-Latn-RS" u="sng" dirty="0" smtClean="0"/>
          </a:p>
          <a:p>
            <a:pPr marL="0" indent="0">
              <a:buNone/>
            </a:pPr>
            <a:r>
              <a:rPr lang="sr-Latn-RS" dirty="0" smtClean="0"/>
              <a:t>    - </a:t>
            </a:r>
            <a:r>
              <a:rPr lang="en" dirty="0" smtClean="0"/>
              <a:t>successful </a:t>
            </a:r>
            <a:r>
              <a:rPr lang="en" dirty="0"/>
              <a:t>treatment in 80% of cases with antibiotics (Amebicide)</a:t>
            </a:r>
          </a:p>
          <a:p>
            <a:pPr marL="0" indent="0">
              <a:buNone/>
            </a:pPr>
            <a:r>
              <a:rPr lang="en" dirty="0"/>
              <a:t>   </a:t>
            </a:r>
            <a:r>
              <a:rPr lang="sr-Latn-RS" dirty="0" smtClean="0"/>
              <a:t> - </a:t>
            </a:r>
            <a:r>
              <a:rPr lang="en" dirty="0" smtClean="0"/>
              <a:t>transcutaneous </a:t>
            </a:r>
            <a:r>
              <a:rPr lang="en" dirty="0"/>
              <a:t>drainage</a:t>
            </a:r>
          </a:p>
          <a:p>
            <a:pPr marL="0" indent="0">
              <a:buNone/>
            </a:pPr>
            <a:r>
              <a:rPr lang="en" dirty="0"/>
              <a:t>   </a:t>
            </a:r>
            <a:r>
              <a:rPr lang="sr-Latn-RS" dirty="0" smtClean="0"/>
              <a:t> - </a:t>
            </a:r>
            <a:r>
              <a:rPr lang="en" dirty="0" smtClean="0"/>
              <a:t>surgical </a:t>
            </a:r>
            <a:r>
              <a:rPr lang="en" dirty="0"/>
              <a:t>treatment rarely (amoebic peritonitis)</a:t>
            </a:r>
          </a:p>
          <a:p>
            <a:r>
              <a:rPr lang="en" u="sng" dirty="0"/>
              <a:t>Complications: </a:t>
            </a:r>
            <a:r>
              <a:rPr lang="en" dirty="0"/>
              <a:t>penetration to the lungs and rupture</a:t>
            </a:r>
            <a:endParaRPr lang="sr-Latn-RS" dirty="0"/>
          </a:p>
        </p:txBody>
      </p:sp>
      <p:pic>
        <p:nvPicPr>
          <p:cNvPr id="4" name="Picture 6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Резултат слика за cystis hepatis entamoeba histolitica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2"/>
          <a:stretch/>
        </p:blipFill>
        <p:spPr bwMode="auto">
          <a:xfrm>
            <a:off x="9208394" y="4584879"/>
            <a:ext cx="2355643" cy="1635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3453882"/>
      </p:ext>
    </p:extLst>
  </p:cSld>
  <p:clrMapOvr>
    <a:masterClrMapping/>
  </p:clrMapOvr>
  <p:transition advTm="288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dirty="0" smtClean="0"/>
              <a:t>HEPATIC CYSTS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298448" y="2560319"/>
            <a:ext cx="4718304" cy="367305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" dirty="0">
                <a:solidFill>
                  <a:srgbClr val="FF0000"/>
                </a:solidFill>
              </a:rPr>
              <a:t>CONGENITAL</a:t>
            </a:r>
          </a:p>
          <a:p>
            <a:r>
              <a:rPr lang="en" u="sng" dirty="0"/>
              <a:t>Parenchyma</a:t>
            </a:r>
            <a:endParaRPr lang="sr-Cyrl-RS" dirty="0"/>
          </a:p>
          <a:p>
            <a:pPr marL="0" indent="0">
              <a:buNone/>
            </a:pPr>
            <a:r>
              <a:rPr lang="en" dirty="0"/>
              <a:t>    </a:t>
            </a:r>
            <a:r>
              <a:rPr lang="sr-Latn-RS" dirty="0" smtClean="0"/>
              <a:t>- </a:t>
            </a:r>
            <a:r>
              <a:rPr lang="en" dirty="0" smtClean="0"/>
              <a:t>solitary</a:t>
            </a:r>
            <a:endParaRPr lang="en" dirty="0"/>
          </a:p>
          <a:p>
            <a:pPr marL="0" indent="0">
              <a:buNone/>
            </a:pPr>
            <a:r>
              <a:rPr lang="en" dirty="0"/>
              <a:t>    </a:t>
            </a:r>
            <a:r>
              <a:rPr lang="sr-Latn-RS" dirty="0" smtClean="0"/>
              <a:t>- </a:t>
            </a:r>
            <a:r>
              <a:rPr lang="en" dirty="0" smtClean="0"/>
              <a:t>pol</a:t>
            </a:r>
            <a:r>
              <a:rPr lang="sr-Latn-RS" dirty="0" smtClean="0"/>
              <a:t>ycystic liver disease</a:t>
            </a:r>
            <a:endParaRPr lang="en" dirty="0"/>
          </a:p>
          <a:p>
            <a:pPr marL="0" indent="0">
              <a:buNone/>
            </a:pPr>
            <a:r>
              <a:rPr lang="en" dirty="0"/>
              <a:t>    </a:t>
            </a:r>
            <a:r>
              <a:rPr lang="sr-Latn-RS" dirty="0" smtClean="0"/>
              <a:t>- </a:t>
            </a:r>
            <a:r>
              <a:rPr lang="en" dirty="0" smtClean="0"/>
              <a:t>cong</a:t>
            </a:r>
            <a:r>
              <a:rPr lang="sr-Latn-RS" dirty="0" smtClean="0"/>
              <a:t>enital</a:t>
            </a:r>
            <a:r>
              <a:rPr lang="en" dirty="0" smtClean="0"/>
              <a:t> </a:t>
            </a:r>
            <a:r>
              <a:rPr lang="en" dirty="0"/>
              <a:t>fibrous cysts</a:t>
            </a:r>
          </a:p>
          <a:p>
            <a:r>
              <a:rPr lang="en" u="sng" dirty="0"/>
              <a:t>Cysts of the origin of the biliary ducts</a:t>
            </a:r>
          </a:p>
          <a:p>
            <a:r>
              <a:rPr lang="en" u="sng" dirty="0"/>
              <a:t>Caroli syndrome</a:t>
            </a:r>
            <a:endParaRPr lang="sr-Cyrl-RS" u="sng" dirty="0"/>
          </a:p>
          <a:p>
            <a:pPr marL="0" indent="0">
              <a:buNone/>
            </a:pPr>
            <a:endParaRPr lang="sr-Latn-R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" dirty="0">
                <a:solidFill>
                  <a:srgbClr val="FF0000"/>
                </a:solidFill>
              </a:rPr>
              <a:t>ACQUIRED</a:t>
            </a:r>
            <a:endParaRPr lang="sr-Latn-RS" dirty="0">
              <a:solidFill>
                <a:srgbClr val="FF0000"/>
              </a:solidFill>
            </a:endParaRPr>
          </a:p>
          <a:p>
            <a:r>
              <a:rPr lang="en" u="sng" dirty="0"/>
              <a:t>Inflammatory</a:t>
            </a:r>
          </a:p>
          <a:p>
            <a:pPr marL="0" indent="0">
              <a:buNone/>
            </a:pPr>
            <a:r>
              <a:rPr lang="en" dirty="0"/>
              <a:t>pyogenic</a:t>
            </a:r>
          </a:p>
          <a:p>
            <a:r>
              <a:rPr lang="en" u="sng" dirty="0"/>
              <a:t>Parasitic</a:t>
            </a:r>
          </a:p>
          <a:p>
            <a:pPr marL="0" indent="0">
              <a:buNone/>
            </a:pPr>
            <a:r>
              <a:rPr lang="en" dirty="0"/>
              <a:t>amoeba</a:t>
            </a:r>
          </a:p>
          <a:p>
            <a:r>
              <a:rPr lang="en" u="sng" dirty="0"/>
              <a:t>Neoplastics</a:t>
            </a:r>
          </a:p>
          <a:p>
            <a:pPr marL="0" indent="0">
              <a:buNone/>
            </a:pPr>
            <a:r>
              <a:rPr lang="en" dirty="0"/>
              <a:t>benign</a:t>
            </a:r>
          </a:p>
          <a:p>
            <a:pPr marL="0" indent="0">
              <a:buNone/>
            </a:pPr>
            <a:r>
              <a:rPr lang="en" dirty="0"/>
              <a:t>malignant</a:t>
            </a:r>
            <a:endParaRPr lang="sr-Latn-RS" dirty="0"/>
          </a:p>
        </p:txBody>
      </p:sp>
      <p:pic>
        <p:nvPicPr>
          <p:cNvPr id="6" name="Picture 6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3465748"/>
      </p:ext>
    </p:extLst>
  </p:cSld>
  <p:clrMapOvr>
    <a:masterClrMapping/>
  </p:clrMapOvr>
  <p:transition advTm="10382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3194" y="982132"/>
            <a:ext cx="9003404" cy="1303867"/>
          </a:xfrm>
        </p:spPr>
        <p:txBody>
          <a:bodyPr>
            <a:normAutofit fontScale="90000"/>
          </a:bodyPr>
          <a:lstStyle/>
          <a:p>
            <a:r>
              <a:rPr lang="en" dirty="0"/>
              <a:t>CONGENITAL </a:t>
            </a:r>
            <a:r>
              <a:rPr lang="sr-Latn-RS" dirty="0" smtClean="0"/>
              <a:t>HEPATIC</a:t>
            </a:r>
            <a:r>
              <a:rPr lang="en" dirty="0" smtClean="0"/>
              <a:t> </a:t>
            </a:r>
            <a:r>
              <a:rPr lang="en" dirty="0"/>
              <a:t>CYSTS</a:t>
            </a:r>
            <a:r>
              <a:rPr lang="sr-Latn-RS" dirty="0"/>
              <a:t/>
            </a:r>
            <a:br>
              <a:rPr lang="sr-Latn-RS" dirty="0"/>
            </a:br>
            <a:endParaRPr lang="sr-Latn-R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295401" y="2556931"/>
            <a:ext cx="9601196" cy="3676443"/>
          </a:xfrm>
        </p:spPr>
        <p:txBody>
          <a:bodyPr>
            <a:normAutofit fontScale="92500" lnSpcReduction="20000"/>
          </a:bodyPr>
          <a:lstStyle/>
          <a:p>
            <a:r>
              <a:rPr lang="en" dirty="0"/>
              <a:t>They are caused by a disorder in the development of biliary or lymphatic ducts</a:t>
            </a:r>
          </a:p>
          <a:p>
            <a:r>
              <a:rPr lang="en" dirty="0"/>
              <a:t>They contain serous fluid and do not communicate with the biliary tree</a:t>
            </a:r>
          </a:p>
          <a:p>
            <a:r>
              <a:rPr lang="en" dirty="0"/>
              <a:t>Ovoid </a:t>
            </a:r>
            <a:r>
              <a:rPr lang="en" dirty="0" smtClean="0"/>
              <a:t>shape </a:t>
            </a:r>
            <a:r>
              <a:rPr lang="en" dirty="0"/>
              <a:t>and up to 20 cm in size.</a:t>
            </a:r>
          </a:p>
          <a:p>
            <a:r>
              <a:rPr lang="en" dirty="0"/>
              <a:t>More often in women over 50 years old.</a:t>
            </a:r>
          </a:p>
          <a:p>
            <a:r>
              <a:rPr lang="en" u="sng" dirty="0"/>
              <a:t>Clinical </a:t>
            </a:r>
            <a:r>
              <a:rPr lang="en" u="sng" dirty="0" smtClean="0"/>
              <a:t>manifestation</a:t>
            </a:r>
            <a:r>
              <a:rPr lang="sr-Latn-RS" u="sng" dirty="0" smtClean="0"/>
              <a:t>s</a:t>
            </a:r>
            <a:r>
              <a:rPr lang="sr-Latn-RS" dirty="0" smtClean="0"/>
              <a:t>:</a:t>
            </a:r>
            <a:r>
              <a:rPr lang="en" dirty="0" smtClean="0"/>
              <a:t> </a:t>
            </a:r>
            <a:r>
              <a:rPr lang="en" dirty="0"/>
              <a:t>small cysts are asymptomatic, in large </a:t>
            </a:r>
            <a:r>
              <a:rPr lang="en" dirty="0" smtClean="0"/>
              <a:t>one </a:t>
            </a:r>
            <a:r>
              <a:rPr lang="en" dirty="0"/>
              <a:t>there is </a:t>
            </a:r>
            <a:r>
              <a:rPr lang="sr-Latn-RS" dirty="0" smtClean="0"/>
              <a:t>right upper quadrant </a:t>
            </a:r>
            <a:r>
              <a:rPr lang="en" dirty="0" smtClean="0"/>
              <a:t>pain</a:t>
            </a:r>
            <a:r>
              <a:rPr lang="en" dirty="0"/>
              <a:t>, discomfort</a:t>
            </a:r>
          </a:p>
          <a:p>
            <a:r>
              <a:rPr lang="en" u="sng" dirty="0"/>
              <a:t>Diagnostics: </a:t>
            </a:r>
            <a:r>
              <a:rPr lang="en" dirty="0"/>
              <a:t>US</a:t>
            </a:r>
          </a:p>
          <a:p>
            <a:r>
              <a:rPr lang="en" u="sng" dirty="0"/>
              <a:t>Complications: </a:t>
            </a:r>
            <a:r>
              <a:rPr lang="en" dirty="0"/>
              <a:t>rupture and bleeding</a:t>
            </a:r>
          </a:p>
          <a:p>
            <a:r>
              <a:rPr lang="en" u="sng" dirty="0"/>
              <a:t>Treatment: </a:t>
            </a:r>
            <a:r>
              <a:rPr lang="en" dirty="0"/>
              <a:t>puncture (recurring), surgical treatment - fenestration</a:t>
            </a:r>
          </a:p>
          <a:p>
            <a:endParaRPr lang="sr-Latn-RS" dirty="0"/>
          </a:p>
        </p:txBody>
      </p:sp>
      <p:pic>
        <p:nvPicPr>
          <p:cNvPr id="5" name="Picture 6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7040236"/>
      </p:ext>
    </p:extLst>
  </p:cSld>
  <p:clrMapOvr>
    <a:masterClrMapping/>
  </p:clrMapOvr>
  <p:transition advTm="21361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2368" y="758321"/>
            <a:ext cx="8823958" cy="1303867"/>
          </a:xfrm>
        </p:spPr>
        <p:txBody>
          <a:bodyPr>
            <a:normAutofit fontScale="90000"/>
          </a:bodyPr>
          <a:lstStyle/>
          <a:p>
            <a:r>
              <a:rPr lang="en" dirty="0"/>
              <a:t>MORPHOLOGICAL ANATOMY OF THE LIVER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295401" y="2590375"/>
            <a:ext cx="5922263" cy="3599391"/>
          </a:xfrm>
        </p:spPr>
        <p:txBody>
          <a:bodyPr>
            <a:normAutofit fontScale="85000" lnSpcReduction="10000"/>
          </a:bodyPr>
          <a:lstStyle/>
          <a:p>
            <a:pPr lvl="0">
              <a:buClr>
                <a:srgbClr val="83992A"/>
              </a:buClr>
            </a:pPr>
            <a:r>
              <a:rPr lang="en" dirty="0">
                <a:solidFill>
                  <a:prstClr val="black">
                    <a:lumMod val="85000"/>
                    <a:lumOff val="15000"/>
                  </a:prstClr>
                </a:solidFill>
              </a:rPr>
              <a:t>The average weight of the liver is about 1500 </a:t>
            </a:r>
            <a:r>
              <a:rPr lang="en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g</a:t>
            </a:r>
            <a:endParaRPr lang="en" dirty="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pPr lvl="0">
              <a:buClr>
                <a:srgbClr val="83992A"/>
              </a:buClr>
            </a:pPr>
            <a:r>
              <a:rPr lang="en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ovoid </a:t>
            </a:r>
            <a:r>
              <a:rPr lang="en" dirty="0">
                <a:solidFill>
                  <a:prstClr val="black">
                    <a:lumMod val="85000"/>
                    <a:lumOff val="15000"/>
                  </a:prstClr>
                </a:solidFill>
              </a:rPr>
              <a:t>shape and pink color</a:t>
            </a:r>
          </a:p>
          <a:p>
            <a:pPr lvl="0">
              <a:buClr>
                <a:srgbClr val="83992A"/>
              </a:buClr>
            </a:pPr>
            <a:r>
              <a:rPr lang="en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cross </a:t>
            </a:r>
            <a:r>
              <a:rPr lang="en" dirty="0">
                <a:solidFill>
                  <a:prstClr val="black">
                    <a:lumMod val="85000"/>
                    <a:lumOff val="15000"/>
                  </a:prstClr>
                </a:solidFill>
              </a:rPr>
              <a:t>section 20-23 cm, thickness about 15 cm, maximum depth about 10-12 </a:t>
            </a:r>
            <a:r>
              <a:rPr lang="en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cm</a:t>
            </a:r>
            <a:endParaRPr lang="en" dirty="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pPr lvl="0">
              <a:buClr>
                <a:srgbClr val="83992A"/>
              </a:buClr>
            </a:pPr>
            <a:r>
              <a:rPr lang="en" dirty="0">
                <a:solidFill>
                  <a:prstClr val="black">
                    <a:lumMod val="85000"/>
                    <a:lumOff val="15000"/>
                  </a:prstClr>
                </a:solidFill>
              </a:rPr>
              <a:t>and </a:t>
            </a:r>
            <a:r>
              <a:rPr lang="en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fulfills the </a:t>
            </a:r>
            <a:r>
              <a:rPr lang="en" dirty="0">
                <a:solidFill>
                  <a:prstClr val="black">
                    <a:lumMod val="85000"/>
                    <a:lumOff val="15000"/>
                  </a:prstClr>
                </a:solidFill>
              </a:rPr>
              <a:t>upper right quadrant of the abdomen</a:t>
            </a:r>
            <a:endParaRPr lang="sr-Cyrl-RS" dirty="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pPr lvl="0">
              <a:buClr>
                <a:srgbClr val="83992A"/>
              </a:buClr>
            </a:pPr>
            <a:r>
              <a:rPr lang="en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upper </a:t>
            </a:r>
            <a:r>
              <a:rPr lang="en" dirty="0">
                <a:solidFill>
                  <a:prstClr val="black">
                    <a:lumMod val="85000"/>
                    <a:lumOff val="15000"/>
                  </a:prstClr>
                </a:solidFill>
              </a:rPr>
              <a:t>edge at the height of the fifth rib</a:t>
            </a:r>
            <a:endParaRPr lang="sr-Cyrl-RS" dirty="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pPr lvl="0">
              <a:buClr>
                <a:srgbClr val="83992A"/>
              </a:buClr>
            </a:pPr>
            <a:r>
              <a:rPr lang="en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covered </a:t>
            </a:r>
            <a:r>
              <a:rPr lang="en" dirty="0">
                <a:solidFill>
                  <a:prstClr val="black">
                    <a:lumMod val="85000"/>
                    <a:lumOff val="15000"/>
                  </a:prstClr>
                </a:solidFill>
              </a:rPr>
              <a:t>by a fibrous </a:t>
            </a:r>
            <a:r>
              <a:rPr lang="en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capsule</a:t>
            </a:r>
            <a:endParaRPr lang="en" dirty="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pPr lvl="0">
              <a:buClr>
                <a:srgbClr val="83992A"/>
              </a:buClr>
            </a:pPr>
            <a:r>
              <a:rPr lang="en" dirty="0">
                <a:solidFill>
                  <a:prstClr val="black">
                    <a:lumMod val="85000"/>
                    <a:lumOff val="15000"/>
                  </a:prstClr>
                </a:solidFill>
              </a:rPr>
              <a:t>fixed with ligaments </a:t>
            </a:r>
            <a:r>
              <a:rPr lang="en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to the </a:t>
            </a:r>
            <a:r>
              <a:rPr lang="en" dirty="0">
                <a:solidFill>
                  <a:prstClr val="black">
                    <a:lumMod val="85000"/>
                    <a:lumOff val="15000"/>
                  </a:prstClr>
                </a:solidFill>
              </a:rPr>
              <a:t>abdominal wall and diaphragm</a:t>
            </a:r>
            <a:endParaRPr lang="sr-Latn-RS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pic>
        <p:nvPicPr>
          <p:cNvPr id="1026" name="Picture 2" descr="Резултат слика за anatomija jet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7664" y="2922692"/>
            <a:ext cx="4328160" cy="326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5934295"/>
      </p:ext>
    </p:extLst>
  </p:cSld>
  <p:clrMapOvr>
    <a:masterClrMapping/>
  </p:clrMapOvr>
  <p:transition advTm="1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1304" y="982132"/>
            <a:ext cx="8845293" cy="1303867"/>
          </a:xfrm>
        </p:spPr>
        <p:txBody>
          <a:bodyPr>
            <a:normAutofit/>
          </a:bodyPr>
          <a:lstStyle/>
          <a:p>
            <a:r>
              <a:rPr lang="sr-Latn-RS" dirty="0"/>
              <a:t> </a:t>
            </a:r>
            <a:r>
              <a:rPr lang="sr-Latn-RS" dirty="0" smtClean="0"/>
              <a:t>HEPATIC ECHINOCOCCOSIS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2556931"/>
            <a:ext cx="10063765" cy="3624927"/>
          </a:xfrm>
        </p:spPr>
        <p:txBody>
          <a:bodyPr>
            <a:normAutofit lnSpcReduction="10000"/>
          </a:bodyPr>
          <a:lstStyle/>
          <a:p>
            <a:r>
              <a:rPr lang="en" u="sng" dirty="0" smtClean="0"/>
              <a:t>Caus</a:t>
            </a:r>
            <a:r>
              <a:rPr lang="sr-Latn-RS" u="sng" dirty="0" smtClean="0"/>
              <a:t>ativ</a:t>
            </a:r>
            <a:r>
              <a:rPr lang="en" u="sng" dirty="0" smtClean="0"/>
              <a:t>e</a:t>
            </a:r>
            <a:r>
              <a:rPr lang="sr-Latn-RS" u="sng" dirty="0" smtClean="0"/>
              <a:t> agent</a:t>
            </a:r>
            <a:r>
              <a:rPr lang="en" u="sng" dirty="0" smtClean="0"/>
              <a:t> </a:t>
            </a:r>
            <a:r>
              <a:rPr lang="en" dirty="0"/>
              <a:t>: Echinococcus granulosus , E.multilocularis, E.vogeli, E.hydatinosus</a:t>
            </a:r>
            <a:endParaRPr lang="sr-Cyrl-RS" dirty="0"/>
          </a:p>
          <a:p>
            <a:r>
              <a:rPr lang="en" dirty="0"/>
              <a:t>Development </a:t>
            </a:r>
            <a:r>
              <a:rPr lang="sr-Latn-RS" dirty="0" smtClean="0"/>
              <a:t>of disease </a:t>
            </a:r>
            <a:r>
              <a:rPr lang="en" dirty="0" smtClean="0"/>
              <a:t>requires </a:t>
            </a:r>
            <a:r>
              <a:rPr lang="en" dirty="0"/>
              <a:t>two hosts: the main (domestic dog, wolf</a:t>
            </a:r>
            <a:r>
              <a:rPr lang="en" dirty="0" smtClean="0"/>
              <a:t>...)</a:t>
            </a:r>
            <a:r>
              <a:rPr lang="sr-Latn-RS" dirty="0" smtClean="0"/>
              <a:t> and</a:t>
            </a:r>
            <a:endParaRPr lang="en" dirty="0"/>
          </a:p>
          <a:p>
            <a:pPr marL="0" indent="0">
              <a:buNone/>
            </a:pPr>
            <a:r>
              <a:rPr lang="en" dirty="0"/>
              <a:t> transitional ( man , cattle, sheep, pigs...)</a:t>
            </a:r>
            <a:endParaRPr lang="sr-Latn-RS" dirty="0"/>
          </a:p>
          <a:p>
            <a:r>
              <a:rPr lang="en" dirty="0"/>
              <a:t>Taenia Echinococcus belongs to the class Cestodes , it lives in the small intestine of the permanent host - it enters the external environment through feces - the transitional host becomes infected by ingesting eggs - it penetrates the intestinal mucosa - it enters the bloodstream - it stops in the lungs (25%) and the liver (65-75%) ), brain, spleen and muscles (5%)</a:t>
            </a:r>
            <a:endParaRPr lang="sr-Latn-RS" dirty="0"/>
          </a:p>
          <a:p>
            <a:endParaRPr lang="sr-Cyrl-RS" dirty="0"/>
          </a:p>
          <a:p>
            <a:endParaRPr lang="sr-Latn-RS" dirty="0"/>
          </a:p>
          <a:p>
            <a:endParaRPr lang="sr-Latn-RS" dirty="0"/>
          </a:p>
        </p:txBody>
      </p:sp>
      <p:pic>
        <p:nvPicPr>
          <p:cNvPr id="4" name="Picture 6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6699717"/>
      </p:ext>
    </p:extLst>
  </p:cSld>
  <p:clrMapOvr>
    <a:masterClrMapping/>
  </p:clrMapOvr>
  <p:transition advTm="18889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 HEPATIC ECHINOCOCCOSIS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" sz="1900" dirty="0"/>
              <a:t>NIDATION = implantation of the larval form of the parasite in the liver tissue</a:t>
            </a:r>
          </a:p>
          <a:p>
            <a:r>
              <a:rPr lang="sr-Latn-RS" sz="1900" dirty="0" smtClean="0"/>
              <a:t>Hepatic echinococcal cyst</a:t>
            </a:r>
            <a:r>
              <a:rPr lang="en" sz="1900" dirty="0" smtClean="0"/>
              <a:t> </a:t>
            </a:r>
            <a:r>
              <a:rPr lang="en" sz="1900" dirty="0"/>
              <a:t>has two membranes: outer (ectocyst) and inner (endocyst)</a:t>
            </a:r>
            <a:endParaRPr lang="sr-Latn-RS" sz="1900" dirty="0"/>
          </a:p>
          <a:p>
            <a:r>
              <a:rPr lang="en" sz="2000" u="sng" dirty="0"/>
              <a:t>Clinical </a:t>
            </a:r>
            <a:r>
              <a:rPr lang="en" sz="2000" u="sng" dirty="0" smtClean="0"/>
              <a:t>manifestation</a:t>
            </a:r>
            <a:r>
              <a:rPr lang="sr-Latn-RS" sz="2000" u="sng" dirty="0" smtClean="0"/>
              <a:t>s</a:t>
            </a:r>
            <a:r>
              <a:rPr lang="en" sz="1900" dirty="0" smtClean="0"/>
              <a:t>: </a:t>
            </a:r>
            <a:r>
              <a:rPr lang="en" sz="1900" dirty="0"/>
              <a:t>patient without complaints "clinical latency"</a:t>
            </a:r>
          </a:p>
          <a:p>
            <a:pPr marL="0" indent="0">
              <a:buNone/>
            </a:pPr>
            <a:r>
              <a:rPr lang="sr-Latn-RS" sz="1900" dirty="0" smtClean="0"/>
              <a:t>     - </a:t>
            </a:r>
            <a:r>
              <a:rPr lang="en" sz="1900" dirty="0" smtClean="0"/>
              <a:t> </a:t>
            </a:r>
            <a:r>
              <a:rPr lang="en" sz="1900" dirty="0"/>
              <a:t>large cysts - pain, bloating, </a:t>
            </a:r>
            <a:r>
              <a:rPr lang="en" sz="1900" dirty="0" smtClean="0"/>
              <a:t>nausea,</a:t>
            </a:r>
            <a:r>
              <a:rPr lang="sr-Latn-RS" sz="1900" dirty="0" smtClean="0"/>
              <a:t> </a:t>
            </a:r>
            <a:r>
              <a:rPr lang="en" sz="1900" dirty="0" smtClean="0"/>
              <a:t>loss </a:t>
            </a:r>
            <a:r>
              <a:rPr lang="en" sz="1900" dirty="0"/>
              <a:t>of appetite, vomiting.</a:t>
            </a:r>
          </a:p>
          <a:p>
            <a:r>
              <a:rPr lang="en" sz="1900" u="sng" dirty="0"/>
              <a:t>Complications: </a:t>
            </a:r>
            <a:r>
              <a:rPr lang="en" sz="1900" dirty="0"/>
              <a:t>rupture, infection, </a:t>
            </a:r>
            <a:r>
              <a:rPr lang="en" sz="1900" dirty="0" smtClean="0"/>
              <a:t>compression,</a:t>
            </a:r>
            <a:r>
              <a:rPr lang="sr-Latn-RS" sz="1900" dirty="0" smtClean="0"/>
              <a:t> </a:t>
            </a:r>
            <a:r>
              <a:rPr lang="en" sz="1900" dirty="0" smtClean="0"/>
              <a:t>allergy</a:t>
            </a:r>
            <a:endParaRPr lang="sr-Cyrl-RS" sz="1900" dirty="0"/>
          </a:p>
          <a:p>
            <a:pPr marL="0" indent="0">
              <a:buNone/>
            </a:pPr>
            <a:endParaRPr lang="sr-Cyrl-RS" dirty="0"/>
          </a:p>
          <a:p>
            <a:endParaRPr lang="sr-Cyrl-RS" dirty="0"/>
          </a:p>
          <a:p>
            <a:endParaRPr lang="sr-Cyrl-RS" dirty="0"/>
          </a:p>
          <a:p>
            <a:endParaRPr lang="en-US" dirty="0"/>
          </a:p>
        </p:txBody>
      </p:sp>
      <p:pic>
        <p:nvPicPr>
          <p:cNvPr id="7" name="Picture 6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Резултат слика за echinococcus granulosus liver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9" t="34001" r="8110" b="4319"/>
          <a:stretch/>
        </p:blipFill>
        <p:spPr bwMode="auto">
          <a:xfrm>
            <a:off x="8005958" y="4121239"/>
            <a:ext cx="3507756" cy="2025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7038230"/>
      </p:ext>
    </p:extLst>
  </p:cSld>
  <p:clrMapOvr>
    <a:masterClrMapping/>
  </p:clrMapOvr>
  <p:transition advTm="19396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 HEPATIC ECHINOCOCCOSIS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904" y="2556932"/>
            <a:ext cx="10629019" cy="3318936"/>
          </a:xfrm>
        </p:spPr>
        <p:txBody>
          <a:bodyPr>
            <a:normAutofit/>
          </a:bodyPr>
          <a:lstStyle/>
          <a:p>
            <a:r>
              <a:rPr lang="en" u="sng" dirty="0"/>
              <a:t>Diagnostics: </a:t>
            </a:r>
            <a:r>
              <a:rPr lang="en" dirty="0"/>
              <a:t>medical history, physical examination, laboratory analyses, serological tests (immunoelectrophoresis, hemagglutination), ultrasound, CT, NMR, X-ray</a:t>
            </a:r>
          </a:p>
          <a:p>
            <a:r>
              <a:rPr lang="en" dirty="0"/>
              <a:t>ERCP with EPT is a therapeutic procedure in solving pre- and postoperative complications</a:t>
            </a:r>
          </a:p>
          <a:p>
            <a:endParaRPr lang="sr-Cyrl-RS" dirty="0"/>
          </a:p>
          <a:p>
            <a:endParaRPr lang="sr-Cyrl-RS" dirty="0"/>
          </a:p>
          <a:p>
            <a:endParaRPr lang="en-US" dirty="0"/>
          </a:p>
        </p:txBody>
      </p:sp>
      <p:pic>
        <p:nvPicPr>
          <p:cNvPr id="7" name="Picture 6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 descr="Резултат слика за echinococcus granulosus liv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2251" y="4332309"/>
            <a:ext cx="2879293" cy="1930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Резултат слика за echinococcus granulosus liver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14"/>
          <a:stretch/>
        </p:blipFill>
        <p:spPr bwMode="auto">
          <a:xfrm>
            <a:off x="4728394" y="4283896"/>
            <a:ext cx="2914650" cy="1978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Резултат слика за echinococcus granulosus live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7247" y="4332309"/>
            <a:ext cx="2791574" cy="1930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8149241"/>
      </p:ext>
    </p:extLst>
  </p:cSld>
  <p:clrMapOvr>
    <a:masterClrMapping/>
  </p:clrMapOvr>
  <p:transition advTm="1131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 HEPATIC ECHINOCOCCOSIS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904" y="2556932"/>
            <a:ext cx="10629019" cy="3702200"/>
          </a:xfrm>
        </p:spPr>
        <p:txBody>
          <a:bodyPr>
            <a:normAutofit fontScale="92500" lnSpcReduction="10000"/>
          </a:bodyPr>
          <a:lstStyle/>
          <a:p>
            <a:r>
              <a:rPr lang="en" u="sng" dirty="0"/>
              <a:t>Treatment: </a:t>
            </a:r>
            <a:r>
              <a:rPr lang="en" dirty="0"/>
              <a:t>operative (95%) and </a:t>
            </a:r>
            <a:r>
              <a:rPr lang="sr-Latn-RS" dirty="0" smtClean="0"/>
              <a:t>conservative</a:t>
            </a:r>
            <a:r>
              <a:rPr lang="en" dirty="0" smtClean="0"/>
              <a:t> </a:t>
            </a:r>
            <a:r>
              <a:rPr lang="en" dirty="0"/>
              <a:t>(benzimidazole derivatives and praziquantel</a:t>
            </a:r>
          </a:p>
          <a:p>
            <a:r>
              <a:rPr lang="en" dirty="0"/>
              <a:t>The goal of surgical treatment is the complete evacuation of the parasite</a:t>
            </a:r>
          </a:p>
          <a:p>
            <a:pPr marL="0" indent="0">
              <a:buNone/>
            </a:pPr>
            <a:r>
              <a:rPr lang="sr-Latn-RS" dirty="0" smtClean="0"/>
              <a:t> - </a:t>
            </a:r>
            <a:r>
              <a:rPr lang="en" dirty="0" smtClean="0"/>
              <a:t>pericystectomy </a:t>
            </a:r>
            <a:r>
              <a:rPr lang="en" dirty="0"/>
              <a:t>(fenestration, partial, subtotal, </a:t>
            </a:r>
            <a:r>
              <a:rPr lang="en" dirty="0" smtClean="0"/>
              <a:t>total)</a:t>
            </a:r>
            <a:endParaRPr lang="sr-Latn-RS" dirty="0" smtClean="0"/>
          </a:p>
          <a:p>
            <a:pPr marL="0" indent="0">
              <a:buNone/>
            </a:pPr>
            <a:r>
              <a:rPr lang="sr-Latn-RS" dirty="0"/>
              <a:t> </a:t>
            </a:r>
            <a:r>
              <a:rPr lang="sr-Latn-RS" dirty="0" smtClean="0"/>
              <a:t>- c</a:t>
            </a:r>
            <a:r>
              <a:rPr lang="en" dirty="0" smtClean="0"/>
              <a:t>apitonage</a:t>
            </a:r>
            <a:endParaRPr lang="sr-Latn-RS" dirty="0" smtClean="0"/>
          </a:p>
          <a:p>
            <a:pPr marL="0" indent="0">
              <a:buNone/>
            </a:pPr>
            <a:r>
              <a:rPr lang="sr-Latn-RS" dirty="0"/>
              <a:t> </a:t>
            </a:r>
            <a:r>
              <a:rPr lang="sr-Latn-RS" dirty="0" smtClean="0"/>
              <a:t>- </a:t>
            </a:r>
            <a:r>
              <a:rPr lang="en" dirty="0" smtClean="0"/>
              <a:t>omentoplasty</a:t>
            </a:r>
            <a:endParaRPr lang="sr-Latn-RS" dirty="0" smtClean="0"/>
          </a:p>
          <a:p>
            <a:pPr marL="0" indent="0">
              <a:buNone/>
            </a:pPr>
            <a:r>
              <a:rPr lang="sr-Latn-RS" dirty="0"/>
              <a:t> </a:t>
            </a:r>
            <a:r>
              <a:rPr lang="sr-Latn-RS" dirty="0" smtClean="0"/>
              <a:t>- </a:t>
            </a:r>
            <a:r>
              <a:rPr lang="en" dirty="0" smtClean="0"/>
              <a:t>total </a:t>
            </a:r>
            <a:r>
              <a:rPr lang="en" dirty="0"/>
              <a:t>cystopericistectomy</a:t>
            </a:r>
          </a:p>
          <a:p>
            <a:pPr marL="0" indent="0">
              <a:buNone/>
            </a:pPr>
            <a:r>
              <a:rPr lang="en" dirty="0"/>
              <a:t> </a:t>
            </a:r>
            <a:r>
              <a:rPr lang="sr-Latn-RS" dirty="0" smtClean="0"/>
              <a:t>- </a:t>
            </a:r>
            <a:r>
              <a:rPr lang="en" dirty="0" smtClean="0"/>
              <a:t>atypical </a:t>
            </a:r>
            <a:r>
              <a:rPr lang="en" dirty="0"/>
              <a:t>and typical liver </a:t>
            </a:r>
            <a:r>
              <a:rPr lang="en" dirty="0" smtClean="0"/>
              <a:t>resection</a:t>
            </a:r>
            <a:endParaRPr lang="en" dirty="0"/>
          </a:p>
          <a:p>
            <a:pPr marL="0" indent="0">
              <a:buNone/>
            </a:pPr>
            <a:r>
              <a:rPr lang="sr-Latn-RS" dirty="0" smtClean="0"/>
              <a:t> - </a:t>
            </a:r>
            <a:r>
              <a:rPr lang="en" dirty="0" smtClean="0"/>
              <a:t>PAIR</a:t>
            </a:r>
            <a:endParaRPr lang="sr-Cyrl-RS" dirty="0"/>
          </a:p>
          <a:p>
            <a:pPr marL="0" indent="0">
              <a:buNone/>
            </a:pPr>
            <a:endParaRPr lang="sr-Cyrl-RS" dirty="0"/>
          </a:p>
          <a:p>
            <a:endParaRPr lang="sr-Cyrl-RS" dirty="0"/>
          </a:p>
          <a:p>
            <a:endParaRPr lang="sr-Cyrl-RS" dirty="0"/>
          </a:p>
          <a:p>
            <a:endParaRPr lang="sr-Cyrl-RS" dirty="0"/>
          </a:p>
          <a:p>
            <a:endParaRPr lang="sr-Cyrl-RS" dirty="0"/>
          </a:p>
          <a:p>
            <a:endParaRPr lang="en-US" dirty="0"/>
          </a:p>
        </p:txBody>
      </p:sp>
      <p:pic>
        <p:nvPicPr>
          <p:cNvPr id="7" name="Picture 6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Резултат слика за cystis hepatis fung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6706" y="4237149"/>
            <a:ext cx="4668217" cy="2021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3753298"/>
      </p:ext>
    </p:extLst>
  </p:cSld>
  <p:clrMapOvr>
    <a:masterClrMapping/>
  </p:clrMapOvr>
  <p:transition advTm="20026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864" y="982132"/>
            <a:ext cx="8436733" cy="1303867"/>
          </a:xfrm>
        </p:spPr>
        <p:txBody>
          <a:bodyPr/>
          <a:lstStyle/>
          <a:p>
            <a:r>
              <a:rPr lang="en" dirty="0"/>
              <a:t>PORTAL HYPERTENSION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" dirty="0"/>
              <a:t>Portal hypertension is an increase in portal pressure</a:t>
            </a:r>
          </a:p>
          <a:p>
            <a:r>
              <a:rPr lang="en" dirty="0"/>
              <a:t>The difference in pressure values of the portal vein and the hepatic vein is </a:t>
            </a:r>
            <a:r>
              <a:rPr lang="sr-Latn-RS" dirty="0" smtClean="0"/>
              <a:t>at least </a:t>
            </a:r>
            <a:r>
              <a:rPr lang="en" dirty="0" smtClean="0"/>
              <a:t>12 </a:t>
            </a:r>
            <a:r>
              <a:rPr lang="en" dirty="0"/>
              <a:t>mmHg.</a:t>
            </a:r>
            <a:endParaRPr lang="en-US" dirty="0"/>
          </a:p>
        </p:txBody>
      </p:sp>
      <p:pic>
        <p:nvPicPr>
          <p:cNvPr id="8" name="Picture 7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 descr="Резултат слика за portna hipertenzij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4937" y="3618964"/>
            <a:ext cx="4781550" cy="2680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7231619"/>
      </p:ext>
    </p:extLst>
  </p:cSld>
  <p:clrMapOvr>
    <a:masterClrMapping/>
  </p:clrMapOvr>
  <p:transition advTm="1029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" dirty="0"/>
              <a:t>PORTAL </a:t>
            </a:r>
            <a:r>
              <a:rPr lang="en" dirty="0" smtClean="0"/>
              <a:t>HYPERTENSION</a:t>
            </a:r>
            <a:r>
              <a:rPr lang="sr-Latn-RS" dirty="0" smtClean="0"/>
              <a:t/>
            </a:r>
            <a:br>
              <a:rPr lang="sr-Latn-RS" dirty="0" smtClean="0"/>
            </a:br>
            <a:r>
              <a:rPr lang="en" dirty="0"/>
              <a:t>(etiology)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298448" y="2408349"/>
            <a:ext cx="4718304" cy="3825025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" u="sng" dirty="0">
                <a:solidFill>
                  <a:srgbClr val="FF0000"/>
                </a:solidFill>
              </a:rPr>
              <a:t>1. extrahepatic</a:t>
            </a:r>
          </a:p>
          <a:p>
            <a:pPr marL="0" indent="0">
              <a:buNone/>
            </a:pPr>
            <a:r>
              <a:rPr lang="en" dirty="0"/>
              <a:t>portal vein thrombosis</a:t>
            </a:r>
          </a:p>
          <a:p>
            <a:pPr marL="0" indent="0">
              <a:buNone/>
            </a:pPr>
            <a:r>
              <a:rPr lang="en" dirty="0"/>
              <a:t>external compression</a:t>
            </a:r>
          </a:p>
          <a:p>
            <a:pPr marL="0" indent="0">
              <a:buNone/>
            </a:pPr>
            <a:r>
              <a:rPr lang="en" dirty="0"/>
              <a:t>trauma</a:t>
            </a:r>
          </a:p>
          <a:p>
            <a:pPr marL="0" indent="0">
              <a:buNone/>
            </a:pPr>
            <a:r>
              <a:rPr lang="en" dirty="0"/>
              <a:t> </a:t>
            </a:r>
            <a:r>
              <a:rPr lang="en" dirty="0" smtClean="0"/>
              <a:t>polycythemia </a:t>
            </a:r>
            <a:r>
              <a:rPr lang="en" dirty="0"/>
              <a:t>vera</a:t>
            </a:r>
          </a:p>
          <a:p>
            <a:pPr marL="0" indent="0">
              <a:buNone/>
            </a:pPr>
            <a:r>
              <a:rPr lang="en" dirty="0"/>
              <a:t> congenital obstruction</a:t>
            </a:r>
          </a:p>
          <a:p>
            <a:pPr marL="0" indent="0">
              <a:buNone/>
            </a:pPr>
            <a:r>
              <a:rPr lang="en" u="sng" dirty="0">
                <a:solidFill>
                  <a:srgbClr val="FF0000"/>
                </a:solidFill>
              </a:rPr>
              <a:t>3. extrahepatic</a:t>
            </a:r>
          </a:p>
          <a:p>
            <a:pPr marL="0" indent="0">
              <a:buNone/>
            </a:pPr>
            <a:r>
              <a:rPr lang="en" dirty="0"/>
              <a:t> postsinusoidal</a:t>
            </a:r>
          </a:p>
          <a:p>
            <a:pPr marL="0" indent="0">
              <a:buNone/>
            </a:pPr>
            <a:r>
              <a:rPr lang="en" dirty="0"/>
              <a:t> hepatic vein thrombosis</a:t>
            </a:r>
          </a:p>
          <a:p>
            <a:pPr marL="0" indent="0">
              <a:buNone/>
            </a:pPr>
            <a:r>
              <a:rPr lang="en" dirty="0"/>
              <a:t> obstruction of the inferior vena cava</a:t>
            </a:r>
          </a:p>
          <a:p>
            <a:pPr marL="0" indent="0">
              <a:buNone/>
            </a:pPr>
            <a:r>
              <a:rPr lang="en" dirty="0"/>
              <a:t> heart disease</a:t>
            </a:r>
            <a:endParaRPr lang="sr-Latn-R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6181344" y="2408349"/>
            <a:ext cx="4718304" cy="3825025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" u="sng" dirty="0">
                <a:solidFill>
                  <a:srgbClr val="FF0000"/>
                </a:solidFill>
              </a:rPr>
              <a:t>2. intrahepatic</a:t>
            </a:r>
          </a:p>
          <a:p>
            <a:pPr marL="0" indent="0">
              <a:buNone/>
            </a:pPr>
            <a:r>
              <a:rPr lang="en" dirty="0"/>
              <a:t>a) presinusoidal</a:t>
            </a:r>
          </a:p>
          <a:p>
            <a:pPr marL="0" indent="0">
              <a:buNone/>
            </a:pPr>
            <a:r>
              <a:rPr lang="sr-Latn-RS" dirty="0" smtClean="0"/>
              <a:t>    </a:t>
            </a:r>
            <a:r>
              <a:rPr lang="en" dirty="0" smtClean="0"/>
              <a:t>schistosomiasis</a:t>
            </a:r>
            <a:endParaRPr lang="en" dirty="0"/>
          </a:p>
          <a:p>
            <a:pPr marL="0" indent="0">
              <a:buNone/>
            </a:pPr>
            <a:r>
              <a:rPr lang="en" dirty="0"/>
              <a:t> </a:t>
            </a:r>
            <a:r>
              <a:rPr lang="sr-Latn-RS" dirty="0" smtClean="0"/>
              <a:t>   </a:t>
            </a:r>
            <a:r>
              <a:rPr lang="en" dirty="0" smtClean="0"/>
              <a:t>cong</a:t>
            </a:r>
            <a:r>
              <a:rPr lang="en" dirty="0"/>
              <a:t>. hepatic fibrosis</a:t>
            </a:r>
          </a:p>
          <a:p>
            <a:pPr marL="0" indent="0">
              <a:buNone/>
            </a:pPr>
            <a:r>
              <a:rPr lang="en" dirty="0"/>
              <a:t> </a:t>
            </a:r>
            <a:r>
              <a:rPr lang="sr-Latn-RS" dirty="0" smtClean="0"/>
              <a:t>    </a:t>
            </a:r>
            <a:r>
              <a:rPr lang="en" dirty="0" smtClean="0"/>
              <a:t>sarcoidosis</a:t>
            </a:r>
            <a:endParaRPr lang="en" dirty="0"/>
          </a:p>
          <a:p>
            <a:pPr marL="0" indent="0">
              <a:buNone/>
            </a:pPr>
            <a:r>
              <a:rPr lang="en" dirty="0"/>
              <a:t> </a:t>
            </a:r>
            <a:r>
              <a:rPr lang="sr-Latn-RS" dirty="0" smtClean="0"/>
              <a:t>    </a:t>
            </a:r>
            <a:r>
              <a:rPr lang="en" dirty="0" smtClean="0"/>
              <a:t>myeloproliferative </a:t>
            </a:r>
            <a:r>
              <a:rPr lang="en" dirty="0"/>
              <a:t>diseases</a:t>
            </a:r>
          </a:p>
          <a:p>
            <a:pPr marL="0" indent="0">
              <a:buNone/>
            </a:pPr>
            <a:r>
              <a:rPr lang="en" dirty="0"/>
              <a:t> </a:t>
            </a:r>
            <a:r>
              <a:rPr lang="sr-Latn-RS" dirty="0" smtClean="0"/>
              <a:t>    </a:t>
            </a:r>
            <a:r>
              <a:rPr lang="en" dirty="0" smtClean="0"/>
              <a:t>nodal </a:t>
            </a:r>
            <a:r>
              <a:rPr lang="en" dirty="0"/>
              <a:t>hyperplasia</a:t>
            </a:r>
          </a:p>
          <a:p>
            <a:pPr marL="0" indent="0">
              <a:buNone/>
            </a:pPr>
            <a:r>
              <a:rPr lang="en" dirty="0"/>
              <a:t> </a:t>
            </a:r>
            <a:r>
              <a:rPr lang="sr-Latn-RS" dirty="0" smtClean="0"/>
              <a:t>    </a:t>
            </a:r>
            <a:r>
              <a:rPr lang="en" dirty="0" smtClean="0"/>
              <a:t>Wilson's </a:t>
            </a:r>
            <a:r>
              <a:rPr lang="en" dirty="0"/>
              <a:t>disease</a:t>
            </a:r>
          </a:p>
          <a:p>
            <a:pPr marL="0" indent="0">
              <a:buNone/>
            </a:pPr>
            <a:r>
              <a:rPr lang="en" dirty="0"/>
              <a:t>b) sinusoidal and post-sinusoidal</a:t>
            </a:r>
          </a:p>
          <a:p>
            <a:pPr marL="0" indent="0">
              <a:buNone/>
            </a:pPr>
            <a:r>
              <a:rPr lang="en" dirty="0"/>
              <a:t> </a:t>
            </a:r>
            <a:r>
              <a:rPr lang="sr-Latn-RS" dirty="0" smtClean="0"/>
              <a:t>    </a:t>
            </a:r>
            <a:r>
              <a:rPr lang="en" dirty="0" smtClean="0"/>
              <a:t>liver </a:t>
            </a:r>
            <a:r>
              <a:rPr lang="en" dirty="0"/>
              <a:t>cirrhosis</a:t>
            </a:r>
          </a:p>
          <a:p>
            <a:pPr marL="0" indent="0">
              <a:buNone/>
            </a:pPr>
            <a:r>
              <a:rPr lang="sr-Latn-RS" dirty="0" smtClean="0"/>
              <a:t>     </a:t>
            </a:r>
            <a:r>
              <a:rPr lang="en" dirty="0" smtClean="0"/>
              <a:t>post-necrotic </a:t>
            </a:r>
            <a:r>
              <a:rPr lang="en" dirty="0"/>
              <a:t>cirrhosis</a:t>
            </a:r>
          </a:p>
          <a:p>
            <a:pPr marL="0" indent="0">
              <a:buNone/>
            </a:pPr>
            <a:r>
              <a:rPr lang="en" dirty="0"/>
              <a:t> </a:t>
            </a:r>
            <a:r>
              <a:rPr lang="sr-Latn-RS" dirty="0" smtClean="0"/>
              <a:t>    </a:t>
            </a:r>
            <a:r>
              <a:rPr lang="en" dirty="0" smtClean="0"/>
              <a:t>hemachromatosis</a:t>
            </a:r>
            <a:endParaRPr lang="en" dirty="0"/>
          </a:p>
          <a:p>
            <a:endParaRPr lang="sr-Latn-RS" dirty="0"/>
          </a:p>
        </p:txBody>
      </p:sp>
      <p:pic>
        <p:nvPicPr>
          <p:cNvPr id="8" name="Picture 7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8089544"/>
      </p:ext>
    </p:extLst>
  </p:cSld>
  <p:clrMapOvr>
    <a:masterClrMapping/>
  </p:clrMapOvr>
  <p:transition advTm="9544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" dirty="0"/>
              <a:t>PORTAL HYPERTENSION </a:t>
            </a:r>
            <a:r>
              <a:rPr lang="sr-Cyrl-RS" dirty="0"/>
              <a:t/>
            </a:r>
            <a:br>
              <a:rPr lang="sr-Cyrl-RS" dirty="0"/>
            </a:br>
            <a:r>
              <a:rPr lang="en" dirty="0"/>
              <a:t>(pathological anatomy)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8794" y="2556932"/>
            <a:ext cx="10406129" cy="3702200"/>
          </a:xfrm>
        </p:spPr>
        <p:txBody>
          <a:bodyPr>
            <a:normAutofit/>
          </a:bodyPr>
          <a:lstStyle/>
          <a:p>
            <a:endParaRPr lang="sr-Cyrl-RS" dirty="0" smtClean="0"/>
          </a:p>
          <a:p>
            <a:endParaRPr lang="sr-Cyrl-RS" dirty="0" smtClean="0"/>
          </a:p>
          <a:p>
            <a:endParaRPr lang="sr-Cyrl-RS" dirty="0" smtClean="0"/>
          </a:p>
          <a:p>
            <a:endParaRPr lang="sr-Cyrl-RS" dirty="0" smtClean="0"/>
          </a:p>
          <a:p>
            <a:endParaRPr lang="sr-Cyrl-RS" dirty="0" smtClean="0"/>
          </a:p>
          <a:p>
            <a:endParaRPr lang="en-US" dirty="0"/>
          </a:p>
        </p:txBody>
      </p:sp>
      <p:pic>
        <p:nvPicPr>
          <p:cNvPr id="7" name="Picture 6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1295401" y="2556932"/>
            <a:ext cx="9601196" cy="370220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" dirty="0" smtClean="0"/>
              <a:t>collateral </a:t>
            </a:r>
            <a:r>
              <a:rPr lang="en" dirty="0"/>
              <a:t>circulation is </a:t>
            </a:r>
            <a:r>
              <a:rPr lang="en" dirty="0" smtClean="0"/>
              <a:t>established</a:t>
            </a:r>
            <a:r>
              <a:rPr lang="sr-Latn-RS" dirty="0" smtClean="0"/>
              <a:t>  </a:t>
            </a:r>
            <a:r>
              <a:rPr lang="en" dirty="0" smtClean="0"/>
              <a:t>to </a:t>
            </a:r>
            <a:r>
              <a:rPr lang="en" dirty="0"/>
              <a:t>the </a:t>
            </a:r>
            <a:r>
              <a:rPr lang="en" dirty="0" smtClean="0"/>
              <a:t>liver </a:t>
            </a:r>
            <a:r>
              <a:rPr lang="sr-Latn-RS" dirty="0"/>
              <a:t>(</a:t>
            </a:r>
            <a:r>
              <a:rPr lang="en" dirty="0"/>
              <a:t>hepatopetal </a:t>
            </a:r>
            <a:r>
              <a:rPr lang="sr-Latn-RS" dirty="0"/>
              <a:t>) </a:t>
            </a:r>
            <a:r>
              <a:rPr lang="sr-Latn-RS" dirty="0" smtClean="0"/>
              <a:t>and </a:t>
            </a:r>
            <a:endParaRPr lang="en" dirty="0"/>
          </a:p>
          <a:p>
            <a:pPr marL="0" indent="0">
              <a:buNone/>
            </a:pPr>
            <a:r>
              <a:rPr lang="en" dirty="0" smtClean="0"/>
              <a:t>from </a:t>
            </a:r>
            <a:r>
              <a:rPr lang="en" dirty="0"/>
              <a:t>the </a:t>
            </a:r>
            <a:r>
              <a:rPr lang="en" dirty="0" smtClean="0"/>
              <a:t>liver</a:t>
            </a:r>
            <a:r>
              <a:rPr lang="sr-Latn-RS" dirty="0" smtClean="0"/>
              <a:t> (</a:t>
            </a:r>
            <a:r>
              <a:rPr lang="en" dirty="0"/>
              <a:t>hepatofugal </a:t>
            </a:r>
            <a:r>
              <a:rPr lang="sr-Latn-RS" dirty="0" smtClean="0"/>
              <a:t>)</a:t>
            </a:r>
            <a:endParaRPr lang="en" dirty="0"/>
          </a:p>
          <a:p>
            <a:endParaRPr lang="sr-Latn-RS" u="sng" dirty="0" smtClean="0"/>
          </a:p>
          <a:p>
            <a:r>
              <a:rPr lang="en" u="sng" dirty="0" smtClean="0"/>
              <a:t>Hepatopetal </a:t>
            </a:r>
            <a:r>
              <a:rPr lang="en" dirty="0"/>
              <a:t>- obstruction at the level of the portal vein</a:t>
            </a:r>
          </a:p>
          <a:p>
            <a:r>
              <a:rPr lang="en" u="sng" dirty="0"/>
              <a:t>Hepatofugal </a:t>
            </a:r>
            <a:r>
              <a:rPr lang="en" dirty="0"/>
              <a:t>– intrahepatic or posthepatic obstruction</a:t>
            </a:r>
          </a:p>
          <a:p>
            <a:endParaRPr lang="sr-Latn-RS" dirty="0" smtClean="0"/>
          </a:p>
          <a:p>
            <a:r>
              <a:rPr lang="en" dirty="0" smtClean="0"/>
              <a:t>circulation </a:t>
            </a:r>
            <a:r>
              <a:rPr lang="en" dirty="0"/>
              <a:t>is enabled by: v.coronaria ventriculi</a:t>
            </a:r>
            <a:endParaRPr lang="sr-Cyrl-RS" dirty="0"/>
          </a:p>
          <a:p>
            <a:pPr marL="0" indent="0">
              <a:buNone/>
            </a:pPr>
            <a:r>
              <a:rPr lang="en" dirty="0"/>
              <a:t>                                            vv. haemorrhoidales superior</a:t>
            </a:r>
          </a:p>
          <a:p>
            <a:pPr marL="0" indent="0">
              <a:buNone/>
            </a:pPr>
            <a:r>
              <a:rPr lang="en" dirty="0"/>
              <a:t>                                            umbilical and paraumbilical veins</a:t>
            </a:r>
          </a:p>
          <a:p>
            <a:pPr marL="0" indent="0">
              <a:buNone/>
            </a:pPr>
            <a:r>
              <a:rPr lang="sr-Latn-RS" dirty="0" smtClean="0"/>
              <a:t>                                             </a:t>
            </a:r>
            <a:r>
              <a:rPr lang="en" dirty="0" smtClean="0"/>
              <a:t>retroperitoneal </a:t>
            </a:r>
            <a:r>
              <a:rPr lang="en" dirty="0"/>
              <a:t>veins</a:t>
            </a:r>
          </a:p>
          <a:p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val="412615214"/>
      </p:ext>
    </p:extLst>
  </p:cSld>
  <p:clrMapOvr>
    <a:masterClrMapping/>
  </p:clrMapOvr>
  <p:transition advTm="7804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" dirty="0"/>
              <a:t>PORTAL HYPERTENSION </a:t>
            </a:r>
            <a:r>
              <a:rPr lang="sr-Cyrl-RS" dirty="0"/>
              <a:t/>
            </a:r>
            <a:br>
              <a:rPr lang="sr-Cyrl-RS" dirty="0"/>
            </a:br>
            <a:r>
              <a:rPr lang="en" dirty="0" smtClean="0"/>
              <a:t>(Clinical manifestation</a:t>
            </a:r>
            <a:r>
              <a:rPr lang="sr-Latn-RS" dirty="0" smtClean="0"/>
              <a:t>s</a:t>
            </a:r>
            <a:r>
              <a:rPr lang="en" dirty="0" smtClean="0"/>
              <a:t>)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2" y="2509810"/>
            <a:ext cx="7191775" cy="3318936"/>
          </a:xfrm>
        </p:spPr>
        <p:txBody>
          <a:bodyPr/>
          <a:lstStyle/>
          <a:p>
            <a:r>
              <a:rPr lang="en" dirty="0"/>
              <a:t>The </a:t>
            </a:r>
            <a:r>
              <a:rPr lang="sr-Latn-RS" dirty="0" smtClean="0"/>
              <a:t>c</a:t>
            </a:r>
            <a:r>
              <a:rPr lang="en" dirty="0" smtClean="0"/>
              <a:t>linical manifestation</a:t>
            </a:r>
            <a:r>
              <a:rPr lang="sr-Latn-RS" dirty="0"/>
              <a:t> </a:t>
            </a:r>
            <a:r>
              <a:rPr lang="en" dirty="0" smtClean="0"/>
              <a:t>depends </a:t>
            </a:r>
            <a:r>
              <a:rPr lang="en" dirty="0"/>
              <a:t>on the degree of liver cirrhosis</a:t>
            </a:r>
          </a:p>
          <a:p>
            <a:r>
              <a:rPr lang="en" dirty="0"/>
              <a:t>Gastrointestinal bleeding (hematemesis and melena), painless distended abdomen, </a:t>
            </a:r>
            <a:r>
              <a:rPr lang="sr-Latn-RS" dirty="0" smtClean="0"/>
              <a:t>fever</a:t>
            </a:r>
            <a:r>
              <a:rPr lang="en" dirty="0" smtClean="0"/>
              <a:t>, </a:t>
            </a:r>
            <a:r>
              <a:rPr lang="en" dirty="0"/>
              <a:t>dyspnea, ascites, hepatic encephalopathy, </a:t>
            </a:r>
            <a:r>
              <a:rPr lang="sr-Latn-RS" dirty="0"/>
              <a:t>jaundice</a:t>
            </a:r>
            <a:r>
              <a:rPr lang="en" dirty="0"/>
              <a:t>, palmar erythema, fatigue, loss of appetite, splenomegaly, anemia, thrombocytopenia, coagulation disorder, hepatic glomerulosclerosis, etc.</a:t>
            </a:r>
            <a:endParaRPr lang="sr-Latn-RS" dirty="0"/>
          </a:p>
        </p:txBody>
      </p:sp>
      <p:pic>
        <p:nvPicPr>
          <p:cNvPr id="4" name="Picture 3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 descr="Резултат слика за hypertensio portal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29"/>
          <a:stretch/>
        </p:blipFill>
        <p:spPr bwMode="auto">
          <a:xfrm>
            <a:off x="8166234" y="3150058"/>
            <a:ext cx="3429000" cy="2038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3758224"/>
      </p:ext>
    </p:extLst>
  </p:cSld>
  <p:clrMapOvr>
    <a:masterClrMapping/>
  </p:clrMapOvr>
  <p:transition advTm="7935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" dirty="0"/>
              <a:t>PORTAL HYPERTENSION </a:t>
            </a:r>
            <a:r>
              <a:rPr lang="sr-Cyrl-RS" dirty="0"/>
              <a:t/>
            </a:r>
            <a:br>
              <a:rPr lang="sr-Cyrl-RS" dirty="0"/>
            </a:br>
            <a:r>
              <a:rPr lang="en" dirty="0"/>
              <a:t>(treatment)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2" y="2509810"/>
            <a:ext cx="9406942" cy="3318936"/>
          </a:xfrm>
        </p:spPr>
        <p:txBody>
          <a:bodyPr/>
          <a:lstStyle/>
          <a:p>
            <a:pPr marL="0" indent="0">
              <a:buNone/>
            </a:pPr>
            <a:r>
              <a:rPr lang="en" u="sng" dirty="0">
                <a:solidFill>
                  <a:srgbClr val="FF0000"/>
                </a:solidFill>
              </a:rPr>
              <a:t>Surgical treatment:</a:t>
            </a:r>
          </a:p>
          <a:p>
            <a:r>
              <a:rPr lang="en" dirty="0" smtClean="0"/>
              <a:t>paracentesis </a:t>
            </a:r>
            <a:r>
              <a:rPr lang="en" dirty="0"/>
              <a:t>(evacuation of ascites)</a:t>
            </a:r>
          </a:p>
          <a:p>
            <a:r>
              <a:rPr lang="en" dirty="0"/>
              <a:t>portosystemic shunts</a:t>
            </a:r>
          </a:p>
          <a:p>
            <a:r>
              <a:rPr lang="sr-Latn-RS" dirty="0" smtClean="0"/>
              <a:t>t</a:t>
            </a:r>
            <a:r>
              <a:rPr lang="en" dirty="0" smtClean="0"/>
              <a:t>ransjugular </a:t>
            </a:r>
            <a:r>
              <a:rPr lang="en" dirty="0"/>
              <a:t>intrahepatic portosystemic shunt (TIPS)</a:t>
            </a:r>
            <a:endParaRPr lang="sr-Cyrl-RS" dirty="0"/>
          </a:p>
          <a:p>
            <a:r>
              <a:rPr lang="en" dirty="0"/>
              <a:t>peritoneal -venous shunt</a:t>
            </a:r>
          </a:p>
          <a:p>
            <a:r>
              <a:rPr lang="sr-Latn-RS" dirty="0"/>
              <a:t>h</a:t>
            </a:r>
            <a:r>
              <a:rPr lang="sr-Latn-RS" dirty="0" smtClean="0"/>
              <a:t>epatic </a:t>
            </a:r>
            <a:r>
              <a:rPr lang="en" dirty="0" smtClean="0"/>
              <a:t>transplantation</a:t>
            </a:r>
            <a:endParaRPr lang="en" dirty="0"/>
          </a:p>
        </p:txBody>
      </p:sp>
      <p:pic>
        <p:nvPicPr>
          <p:cNvPr id="4" name="Picture 3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8471610"/>
      </p:ext>
    </p:extLst>
  </p:cSld>
  <p:clrMapOvr>
    <a:masterClrMapping/>
  </p:clrMapOvr>
  <p:transition advTm="19749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" dirty="0"/>
              <a:t>PORTAL HYPERTENSION </a:t>
            </a:r>
            <a:r>
              <a:rPr lang="sr-Cyrl-RS" dirty="0"/>
              <a:t/>
            </a:r>
            <a:br>
              <a:rPr lang="sr-Cyrl-RS" dirty="0"/>
            </a:br>
            <a:r>
              <a:rPr lang="en" dirty="0"/>
              <a:t>(treatment)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904" y="2408349"/>
            <a:ext cx="10641899" cy="342039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" u="sng" dirty="0">
                <a:solidFill>
                  <a:srgbClr val="FF0000"/>
                </a:solidFill>
              </a:rPr>
              <a:t>The goal of surgical treatment:</a:t>
            </a:r>
            <a:r>
              <a:rPr lang="en" dirty="0">
                <a:solidFill>
                  <a:srgbClr val="FF0000"/>
                </a:solidFill>
              </a:rPr>
              <a:t> </a:t>
            </a:r>
            <a:r>
              <a:rPr lang="en" dirty="0">
                <a:solidFill>
                  <a:schemeClr val="tx1"/>
                </a:solidFill>
              </a:rPr>
              <a:t>prevention of life-threatening consequences until liver transplantation - the patient's bleeding stops, but the incidence of hepatic encephalopathy increases</a:t>
            </a:r>
            <a:endParaRPr lang="sr-Latn-RS" dirty="0">
              <a:solidFill>
                <a:schemeClr val="tx1"/>
              </a:solidFill>
            </a:endParaRPr>
          </a:p>
          <a:p>
            <a:pPr marL="457200" indent="-457200">
              <a:buAutoNum type="arabicPeriod"/>
            </a:pPr>
            <a:r>
              <a:rPr lang="en" dirty="0"/>
              <a:t>Transjugular intrahepatic portosystemic shunt (TIPS </a:t>
            </a:r>
            <a:r>
              <a:rPr lang="en" dirty="0" smtClean="0"/>
              <a:t>)</a:t>
            </a:r>
            <a:endParaRPr lang="en" dirty="0"/>
          </a:p>
          <a:p>
            <a:pPr marL="457200" indent="-457200">
              <a:buFont typeface="Arial"/>
              <a:buAutoNum type="arabicPeriod"/>
            </a:pPr>
            <a:r>
              <a:rPr lang="en" dirty="0"/>
              <a:t>Portosystemic shunts</a:t>
            </a:r>
          </a:p>
          <a:p>
            <a:pPr marL="457200" indent="-457200">
              <a:buAutoNum type="arabicPeriod"/>
            </a:pPr>
            <a:endParaRPr lang="sr-Latn-RS" dirty="0"/>
          </a:p>
          <a:p>
            <a:pPr marL="457200" indent="-457200">
              <a:buAutoNum type="arabicPeriod"/>
            </a:pPr>
            <a:endParaRPr lang="sr-Cyrl-RS" dirty="0"/>
          </a:p>
          <a:p>
            <a:pPr marL="0" indent="0">
              <a:buNone/>
            </a:pPr>
            <a:endParaRPr lang="sr-Cyrl-RS" u="sng" dirty="0">
              <a:solidFill>
                <a:srgbClr val="FF0000"/>
              </a:solidFill>
            </a:endParaRPr>
          </a:p>
          <a:p>
            <a:endParaRPr lang="sr-Cyrl-RS" dirty="0"/>
          </a:p>
        </p:txBody>
      </p:sp>
      <p:pic>
        <p:nvPicPr>
          <p:cNvPr id="4" name="Picture 3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6210" y="3777945"/>
            <a:ext cx="2340382" cy="168661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33" r="2050"/>
          <a:stretch/>
        </p:blipFill>
        <p:spPr>
          <a:xfrm>
            <a:off x="1403604" y="4634448"/>
            <a:ext cx="5543280" cy="1821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526998"/>
      </p:ext>
    </p:extLst>
  </p:cSld>
  <p:clrMapOvr>
    <a:masterClrMapping/>
  </p:clrMapOvr>
  <p:transition advTm="15124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712" y="982132"/>
            <a:ext cx="9217152" cy="1303867"/>
          </a:xfrm>
        </p:spPr>
        <p:txBody>
          <a:bodyPr>
            <a:normAutofit fontScale="90000"/>
          </a:bodyPr>
          <a:lstStyle/>
          <a:p>
            <a:r>
              <a:rPr lang="en" dirty="0"/>
              <a:t>MORPHOLOGICAL ANATOMY OF THE LIVER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96979" y="2556932"/>
            <a:ext cx="9299617" cy="3318936"/>
          </a:xfrm>
        </p:spPr>
        <p:txBody>
          <a:bodyPr/>
          <a:lstStyle/>
          <a:p>
            <a:pPr marL="0" indent="0">
              <a:buNone/>
            </a:pPr>
            <a:r>
              <a:rPr lang="en" dirty="0" smtClean="0">
                <a:cs typeface="Times New Roman" panose="02020603050405020304" pitchFamily="18" charset="0"/>
              </a:rPr>
              <a:t>Liver ligaments :</a:t>
            </a:r>
            <a:endParaRPr lang="en" dirty="0">
              <a:cs typeface="Times New Roman" panose="02020603050405020304" pitchFamily="18" charset="0"/>
            </a:endParaRPr>
          </a:p>
          <a:p>
            <a:r>
              <a:rPr lang="en" dirty="0">
                <a:cs typeface="Times New Roman" panose="02020603050405020304" pitchFamily="18" charset="0"/>
              </a:rPr>
              <a:t>falciform </a:t>
            </a:r>
            <a:r>
              <a:rPr lang="en" dirty="0" smtClean="0">
                <a:cs typeface="Times New Roman" panose="02020603050405020304" pitchFamily="18" charset="0"/>
              </a:rPr>
              <a:t>ligament</a:t>
            </a:r>
          </a:p>
          <a:p>
            <a:r>
              <a:rPr lang="en" dirty="0" smtClean="0">
                <a:cs typeface="Times New Roman" panose="02020603050405020304" pitchFamily="18" charset="0"/>
              </a:rPr>
              <a:t>round ligament</a:t>
            </a:r>
          </a:p>
          <a:p>
            <a:r>
              <a:rPr lang="en" dirty="0" smtClean="0">
                <a:cs typeface="Times New Roman" panose="02020603050405020304" pitchFamily="18" charset="0"/>
              </a:rPr>
              <a:t>coronary ligament</a:t>
            </a:r>
          </a:p>
          <a:p>
            <a:r>
              <a:rPr lang="en" dirty="0" smtClean="0">
                <a:cs typeface="Times New Roman" panose="02020603050405020304" pitchFamily="18" charset="0"/>
              </a:rPr>
              <a:t>triangular ligaments</a:t>
            </a:r>
          </a:p>
          <a:p>
            <a:r>
              <a:rPr lang="en" dirty="0" smtClean="0">
                <a:cs typeface="Times New Roman" panose="02020603050405020304" pitchFamily="18" charset="0"/>
              </a:rPr>
              <a:t>ligamentum </a:t>
            </a:r>
            <a:r>
              <a:rPr lang="en-US" dirty="0">
                <a:cs typeface="Times New Roman" panose="02020603050405020304" pitchFamily="18" charset="0"/>
              </a:rPr>
              <a:t>v</a:t>
            </a:r>
            <a:r>
              <a:rPr lang="en" dirty="0" smtClean="0">
                <a:cs typeface="Times New Roman" panose="02020603050405020304" pitchFamily="18" charset="0"/>
              </a:rPr>
              <a:t>enosum (Arantius)</a:t>
            </a:r>
            <a:endParaRPr lang="sr-Cyrl-RS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sr-Latn-RS" dirty="0"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5" name="Picture 2" descr="Поред коже то је највећи&#10;орган нашег тела.&#10;Налази се&#10;одмах испод дијафрагме&#10;на десној страни горњег&#10;абдомена(десни&#10;хипохон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65" t="26931" r="6918" b="4466"/>
          <a:stretch/>
        </p:blipFill>
        <p:spPr bwMode="auto">
          <a:xfrm>
            <a:off x="6986016" y="2745912"/>
            <a:ext cx="4206240" cy="3129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4621235"/>
      </p:ext>
    </p:extLst>
  </p:cSld>
  <p:clrMapOvr>
    <a:masterClrMapping/>
  </p:clrMapOvr>
  <p:transition advTm="18628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5920" y="982132"/>
            <a:ext cx="9080677" cy="1303867"/>
          </a:xfrm>
        </p:spPr>
        <p:txBody>
          <a:bodyPr>
            <a:normAutofit/>
          </a:bodyPr>
          <a:lstStyle/>
          <a:p>
            <a:r>
              <a:rPr lang="sr-Latn-RS" dirty="0" smtClean="0"/>
              <a:t>HEPATIC </a:t>
            </a:r>
            <a:r>
              <a:rPr lang="en" dirty="0" smtClean="0"/>
              <a:t>TRANSPLANTATION</a:t>
            </a:r>
            <a:endParaRPr lang="sr-Latn-RS" dirty="0"/>
          </a:p>
        </p:txBody>
      </p:sp>
      <p:pic>
        <p:nvPicPr>
          <p:cNvPr id="4" name="Picture 3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295402" y="2648209"/>
            <a:ext cx="5053884" cy="3585165"/>
          </a:xfrm>
        </p:spPr>
        <p:txBody>
          <a:bodyPr/>
          <a:lstStyle/>
          <a:p>
            <a:r>
              <a:rPr lang="en" dirty="0" smtClean="0"/>
              <a:t>the </a:t>
            </a:r>
            <a:r>
              <a:rPr lang="en" dirty="0"/>
              <a:t>indication is set based on the patient's general condition</a:t>
            </a:r>
          </a:p>
          <a:p>
            <a:r>
              <a:rPr lang="sr-Latn-RS" dirty="0" smtClean="0"/>
              <a:t>a</a:t>
            </a:r>
            <a:r>
              <a:rPr lang="en" dirty="0" smtClean="0"/>
              <a:t> </a:t>
            </a:r>
            <a:r>
              <a:rPr lang="en" dirty="0"/>
              <a:t>patient with a compensated liver has a 47% ten-year survival rate</a:t>
            </a:r>
          </a:p>
          <a:p>
            <a:r>
              <a:rPr lang="en" dirty="0"/>
              <a:t>only 16% of patients with decompensated liver survive five years</a:t>
            </a:r>
          </a:p>
          <a:p>
            <a:r>
              <a:rPr lang="en" dirty="0"/>
              <a:t>Child-Pugh classification</a:t>
            </a:r>
          </a:p>
          <a:p>
            <a:endParaRPr lang="sr-Latn-R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014" y="2676728"/>
            <a:ext cx="4668455" cy="3534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8809045"/>
      </p:ext>
    </p:extLst>
  </p:cSld>
  <p:clrMapOvr>
    <a:masterClrMapping/>
  </p:clrMapOvr>
  <p:transition advTm="19643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dirty="0"/>
              <a:t>LIVER TUMORS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1" y="3438658"/>
            <a:ext cx="4049331" cy="2437209"/>
          </a:xfrm>
        </p:spPr>
        <p:txBody>
          <a:bodyPr/>
          <a:lstStyle/>
          <a:p>
            <a:r>
              <a:rPr lang="en" dirty="0"/>
              <a:t>Benign tumors</a:t>
            </a:r>
          </a:p>
          <a:p>
            <a:r>
              <a:rPr lang="en" dirty="0"/>
              <a:t>Malignant tumors</a:t>
            </a:r>
          </a:p>
          <a:p>
            <a:r>
              <a:rPr lang="en" dirty="0"/>
              <a:t>Metastatic tumors</a:t>
            </a:r>
            <a:endParaRPr lang="sr-Latn-RS" dirty="0"/>
          </a:p>
        </p:txBody>
      </p:sp>
      <p:pic>
        <p:nvPicPr>
          <p:cNvPr id="4" name="Picture 3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6" name="Picture 2" descr="Сродна слик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2" t="743" r="5248" b="1"/>
          <a:stretch/>
        </p:blipFill>
        <p:spPr bwMode="auto">
          <a:xfrm>
            <a:off x="5628068" y="2537138"/>
            <a:ext cx="5537915" cy="3649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3516019"/>
      </p:ext>
    </p:extLst>
  </p:cSld>
  <p:clrMapOvr>
    <a:masterClrMapping/>
  </p:clrMapOvr>
  <p:transition advTm="5431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6163" y="592162"/>
            <a:ext cx="9601196" cy="1303867"/>
          </a:xfrm>
        </p:spPr>
        <p:txBody>
          <a:bodyPr/>
          <a:lstStyle/>
          <a:p>
            <a:r>
              <a:rPr lang="en" dirty="0"/>
              <a:t>LIVER TUMORS</a:t>
            </a:r>
            <a:endParaRPr lang="sr-Latn-R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1298448" y="2062189"/>
            <a:ext cx="4718304" cy="4209822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" b="1" dirty="0"/>
              <a:t>I Epithelial tumors</a:t>
            </a:r>
            <a:endParaRPr lang="sr-Latn-RS" b="1" dirty="0"/>
          </a:p>
          <a:p>
            <a:r>
              <a:rPr lang="en" u="sng" dirty="0">
                <a:solidFill>
                  <a:srgbClr val="FF0000"/>
                </a:solidFill>
              </a:rPr>
              <a:t>A. benign</a:t>
            </a:r>
            <a:endParaRPr lang="sr-Latn-RS" u="sng" dirty="0">
              <a:solidFill>
                <a:srgbClr val="FF0000"/>
              </a:solidFill>
            </a:endParaRPr>
          </a:p>
          <a:p>
            <a:r>
              <a:rPr lang="en" dirty="0"/>
              <a:t>1. of hepatocyte origin ( adenoma )</a:t>
            </a:r>
          </a:p>
          <a:p>
            <a:r>
              <a:rPr lang="en" dirty="0"/>
              <a:t>2. origin of biliary ducts </a:t>
            </a:r>
          </a:p>
          <a:p>
            <a:r>
              <a:rPr lang="en" u="sng" dirty="0">
                <a:solidFill>
                  <a:srgbClr val="FF0000"/>
                </a:solidFill>
              </a:rPr>
              <a:t>B. Malignant</a:t>
            </a:r>
          </a:p>
          <a:p>
            <a:r>
              <a:rPr lang="en" dirty="0" smtClean="0">
                <a:solidFill>
                  <a:schemeClr val="tx1"/>
                </a:solidFill>
              </a:rPr>
              <a:t>hepatocellular</a:t>
            </a:r>
            <a:r>
              <a:rPr lang="sr-Latn-RS" dirty="0" smtClean="0">
                <a:solidFill>
                  <a:schemeClr val="tx1"/>
                </a:solidFill>
              </a:rPr>
              <a:t> carcinoma</a:t>
            </a:r>
            <a:endParaRPr lang="en" dirty="0">
              <a:solidFill>
                <a:schemeClr val="tx1"/>
              </a:solidFill>
            </a:endParaRPr>
          </a:p>
          <a:p>
            <a:r>
              <a:rPr lang="en" dirty="0">
                <a:solidFill>
                  <a:schemeClr val="tx1"/>
                </a:solidFill>
              </a:rPr>
              <a:t>Hepatoblastoma</a:t>
            </a:r>
          </a:p>
          <a:p>
            <a:r>
              <a:rPr lang="en" dirty="0">
                <a:solidFill>
                  <a:schemeClr val="tx1"/>
                </a:solidFill>
              </a:rPr>
              <a:t>Cholangiocarcinoma</a:t>
            </a:r>
          </a:p>
          <a:p>
            <a:r>
              <a:rPr lang="en" dirty="0">
                <a:solidFill>
                  <a:schemeClr val="tx1"/>
                </a:solidFill>
              </a:rPr>
              <a:t>Hepatocholangiocarcinoma</a:t>
            </a:r>
          </a:p>
          <a:p>
            <a:endParaRPr lang="sr-Latn-RS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" b="1" dirty="0">
                <a:solidFill>
                  <a:schemeClr val="tx1"/>
                </a:solidFill>
              </a:rPr>
              <a:t>III </a:t>
            </a:r>
            <a:r>
              <a:rPr lang="en" b="1" dirty="0" smtClean="0">
                <a:solidFill>
                  <a:schemeClr val="tx1"/>
                </a:solidFill>
              </a:rPr>
              <a:t>Mixed </a:t>
            </a:r>
            <a:r>
              <a:rPr lang="en" b="1" dirty="0">
                <a:solidFill>
                  <a:schemeClr val="tx1"/>
                </a:solidFill>
              </a:rPr>
              <a:t>tumors (teratomas)</a:t>
            </a:r>
          </a:p>
          <a:p>
            <a:pPr marL="0" indent="0">
              <a:buNone/>
            </a:pPr>
            <a:r>
              <a:rPr lang="en" b="1" dirty="0">
                <a:solidFill>
                  <a:schemeClr val="tx1"/>
                </a:solidFill>
              </a:rPr>
              <a:t>IV Secondary (metastatic) tumors</a:t>
            </a:r>
          </a:p>
          <a:p>
            <a:endParaRPr lang="sr-Cyrl-RS" dirty="0">
              <a:solidFill>
                <a:schemeClr val="tx1"/>
              </a:solidFill>
            </a:endParaRPr>
          </a:p>
          <a:p>
            <a:endParaRPr lang="sr-Latn-RS" dirty="0"/>
          </a:p>
          <a:p>
            <a:endParaRPr lang="sr-Latn-R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6181344" y="2086377"/>
            <a:ext cx="4718304" cy="4185633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" b="1" dirty="0"/>
              <a:t>II </a:t>
            </a:r>
            <a:r>
              <a:rPr lang="en" b="1" dirty="0" smtClean="0"/>
              <a:t>N</a:t>
            </a:r>
            <a:r>
              <a:rPr lang="sr-Latn-RS" b="1" dirty="0" smtClean="0"/>
              <a:t>on</a:t>
            </a:r>
            <a:r>
              <a:rPr lang="en" b="1" dirty="0" smtClean="0"/>
              <a:t>epithelial </a:t>
            </a:r>
            <a:r>
              <a:rPr lang="sr-Latn-RS" b="1" dirty="0" smtClean="0"/>
              <a:t>tumors</a:t>
            </a:r>
            <a:endParaRPr lang="sr-Latn-RS" b="1" dirty="0"/>
          </a:p>
          <a:p>
            <a:r>
              <a:rPr lang="en" u="sng" dirty="0">
                <a:solidFill>
                  <a:srgbClr val="FF0000"/>
                </a:solidFill>
              </a:rPr>
              <a:t>A. benign</a:t>
            </a:r>
            <a:endParaRPr lang="sr-Latn-RS" u="sng" dirty="0">
              <a:solidFill>
                <a:srgbClr val="FF0000"/>
              </a:solidFill>
            </a:endParaRPr>
          </a:p>
          <a:p>
            <a:r>
              <a:rPr lang="en" dirty="0"/>
              <a:t>haemangioma</a:t>
            </a:r>
          </a:p>
          <a:p>
            <a:r>
              <a:rPr lang="en" dirty="0"/>
              <a:t>lymphangioma</a:t>
            </a:r>
          </a:p>
          <a:p>
            <a:r>
              <a:rPr lang="en" dirty="0"/>
              <a:t>Fibroma, myxoma</a:t>
            </a:r>
          </a:p>
          <a:p>
            <a:r>
              <a:rPr lang="en" dirty="0"/>
              <a:t>lipoma</a:t>
            </a:r>
          </a:p>
          <a:p>
            <a:r>
              <a:rPr lang="en" u="sng" dirty="0">
                <a:solidFill>
                  <a:srgbClr val="FF0000"/>
                </a:solidFill>
              </a:rPr>
              <a:t>B. Malignant</a:t>
            </a:r>
          </a:p>
          <a:p>
            <a:r>
              <a:rPr lang="en" dirty="0"/>
              <a:t>Haemangiosarcoma</a:t>
            </a:r>
          </a:p>
          <a:p>
            <a:r>
              <a:rPr lang="en" dirty="0"/>
              <a:t>Embryonal carcinoma</a:t>
            </a:r>
          </a:p>
          <a:p>
            <a:r>
              <a:rPr lang="en" dirty="0"/>
              <a:t>Rhabdomyosarcoma</a:t>
            </a:r>
          </a:p>
          <a:p>
            <a:r>
              <a:rPr lang="en" dirty="0"/>
              <a:t>Lymphoma</a:t>
            </a:r>
          </a:p>
          <a:p>
            <a:r>
              <a:rPr lang="en" dirty="0"/>
              <a:t>Fibrosarcoma</a:t>
            </a:r>
          </a:p>
          <a:p>
            <a:r>
              <a:rPr lang="en" dirty="0"/>
              <a:t>Leiomyosarcoma</a:t>
            </a:r>
          </a:p>
          <a:p>
            <a:endParaRPr lang="sr-Cyrl-RS" dirty="0"/>
          </a:p>
          <a:p>
            <a:endParaRPr lang="sr-Latn-RS" dirty="0"/>
          </a:p>
          <a:p>
            <a:endParaRPr lang="sr-Latn-RS" dirty="0"/>
          </a:p>
        </p:txBody>
      </p:sp>
      <p:pic>
        <p:nvPicPr>
          <p:cNvPr id="4" name="Picture 3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020867"/>
      </p:ext>
    </p:extLst>
  </p:cSld>
  <p:clrMapOvr>
    <a:masterClrMapping/>
  </p:clrMapOvr>
  <p:transition advTm="1536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dirty="0"/>
              <a:t>BENIGN LIVER TUMORS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9491" y="2767388"/>
            <a:ext cx="6663743" cy="3366057"/>
          </a:xfrm>
        </p:spPr>
        <p:txBody>
          <a:bodyPr/>
          <a:lstStyle/>
          <a:p>
            <a:r>
              <a:rPr lang="en" dirty="0"/>
              <a:t>r</a:t>
            </a:r>
            <a:r>
              <a:rPr lang="sr-Latn-RS" dirty="0"/>
              <a:t>are</a:t>
            </a:r>
            <a:r>
              <a:rPr lang="en" dirty="0"/>
              <a:t>, do not cause problems, discovered </a:t>
            </a:r>
            <a:r>
              <a:rPr lang="sr-Latn-RS" dirty="0"/>
              <a:t>in</a:t>
            </a:r>
            <a:r>
              <a:rPr lang="en" dirty="0"/>
              <a:t>cidentally</a:t>
            </a:r>
          </a:p>
          <a:p>
            <a:r>
              <a:rPr lang="en" dirty="0"/>
              <a:t>1. hemangiomas</a:t>
            </a:r>
          </a:p>
          <a:p>
            <a:r>
              <a:rPr lang="en" dirty="0"/>
              <a:t>2. </a:t>
            </a:r>
            <a:r>
              <a:rPr lang="sr-Latn-RS" smtClean="0"/>
              <a:t>f</a:t>
            </a:r>
            <a:r>
              <a:rPr lang="en" smtClean="0"/>
              <a:t>ocal </a:t>
            </a:r>
            <a:r>
              <a:rPr lang="en" dirty="0"/>
              <a:t>nodular hyperplasia</a:t>
            </a:r>
          </a:p>
          <a:p>
            <a:r>
              <a:rPr lang="en" dirty="0"/>
              <a:t>3. hepatocellular adenoma</a:t>
            </a:r>
          </a:p>
          <a:p>
            <a:r>
              <a:rPr lang="en" dirty="0"/>
              <a:t>4. cholangiocellular adenoma</a:t>
            </a:r>
          </a:p>
          <a:p>
            <a:endParaRPr lang="sr-Cyrl-RS" dirty="0"/>
          </a:p>
        </p:txBody>
      </p:sp>
      <p:pic>
        <p:nvPicPr>
          <p:cNvPr id="4" name="Picture 3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8" name="Picture 2" descr="Резултат слика за hemangiom hepati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5048" y="3228361"/>
            <a:ext cx="4211391" cy="2960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6725345"/>
      </p:ext>
    </p:extLst>
  </p:cSld>
  <p:clrMapOvr>
    <a:masterClrMapping/>
  </p:clrMapOvr>
  <p:transition advTm="6673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" dirty="0"/>
              <a:t>MALIGNANT LIVER </a:t>
            </a:r>
            <a:r>
              <a:rPr lang="en" dirty="0" smtClean="0"/>
              <a:t>TUMORS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9491" y="2767388"/>
            <a:ext cx="9999371" cy="3366057"/>
          </a:xfrm>
        </p:spPr>
        <p:txBody>
          <a:bodyPr>
            <a:normAutofit/>
          </a:bodyPr>
          <a:lstStyle/>
          <a:p>
            <a:r>
              <a:rPr lang="en" u="sng" dirty="0">
                <a:solidFill>
                  <a:srgbClr val="FF0000"/>
                </a:solidFill>
              </a:rPr>
              <a:t>Etiology: </a:t>
            </a:r>
            <a:r>
              <a:rPr lang="en" dirty="0"/>
              <a:t>hepatocytes, epithelium of bile ducts and endothelial cells</a:t>
            </a:r>
          </a:p>
          <a:p>
            <a:r>
              <a:rPr lang="en" u="sng" dirty="0">
                <a:solidFill>
                  <a:srgbClr val="FF0000"/>
                </a:solidFill>
              </a:rPr>
              <a:t>Three phases of growth: </a:t>
            </a:r>
            <a:r>
              <a:rPr lang="en" dirty="0"/>
              <a:t>1. asymptomatic 2. appearance of clinical signs, 3. symptoms of advanced malignant disease</a:t>
            </a:r>
          </a:p>
          <a:p>
            <a:r>
              <a:rPr lang="en" dirty="0"/>
              <a:t>Due to the large reserve function of the liver, </a:t>
            </a:r>
            <a:r>
              <a:rPr lang="en" u="sng" dirty="0"/>
              <a:t>they are detected late</a:t>
            </a:r>
          </a:p>
          <a:p>
            <a:r>
              <a:rPr lang="en" u="sng" dirty="0"/>
              <a:t>50% of patients have an unresectable tumor</a:t>
            </a:r>
          </a:p>
          <a:p>
            <a:r>
              <a:rPr lang="en" u="sng" dirty="0"/>
              <a:t>" down sizing" </a:t>
            </a:r>
            <a:r>
              <a:rPr lang="en" dirty="0"/>
              <a:t>an unresectable tumor can be brought to a resectable state (by embolization, chrono-modular immunochemotherapy)</a:t>
            </a:r>
          </a:p>
          <a:p>
            <a:endParaRPr lang="sr-Cyrl-RS" dirty="0"/>
          </a:p>
        </p:txBody>
      </p:sp>
      <p:pic>
        <p:nvPicPr>
          <p:cNvPr id="4" name="Picture 3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Резултат слика за anatomija jetr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66" t="9535" r="1331" b="6475"/>
          <a:stretch/>
        </p:blipFill>
        <p:spPr bwMode="auto">
          <a:xfrm>
            <a:off x="9653347" y="4077448"/>
            <a:ext cx="1844544" cy="111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0543480"/>
      </p:ext>
    </p:extLst>
  </p:cSld>
  <p:clrMapOvr>
    <a:masterClrMapping/>
  </p:clrMapOvr>
  <p:transition advTm="14439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dirty="0"/>
              <a:t>MALIGNANT LIVER TUMORS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9491" y="2767388"/>
            <a:ext cx="9999371" cy="3366057"/>
          </a:xfrm>
        </p:spPr>
        <p:txBody>
          <a:bodyPr>
            <a:normAutofit lnSpcReduction="10000"/>
          </a:bodyPr>
          <a:lstStyle/>
          <a:p>
            <a:r>
              <a:rPr lang="en" b="1" dirty="0">
                <a:solidFill>
                  <a:schemeClr val="tx1"/>
                </a:solidFill>
              </a:rPr>
              <a:t>Hepatocellular carcinoma (HCC) </a:t>
            </a:r>
            <a:r>
              <a:rPr lang="en" dirty="0">
                <a:solidFill>
                  <a:schemeClr val="tx1"/>
                </a:solidFill>
              </a:rPr>
              <a:t>common in East Asia and Africa, rare in the Western Hemisphere</a:t>
            </a:r>
          </a:p>
          <a:p>
            <a:r>
              <a:rPr lang="en" u="sng" dirty="0">
                <a:solidFill>
                  <a:schemeClr val="tx1"/>
                </a:solidFill>
              </a:rPr>
              <a:t>Risk factors: </a:t>
            </a:r>
            <a:r>
              <a:rPr lang="en" dirty="0">
                <a:solidFill>
                  <a:schemeClr val="tx1"/>
                </a:solidFill>
              </a:rPr>
              <a:t>viruses, chemicals, hormones, cirrhosis and metabolic diseases</a:t>
            </a:r>
          </a:p>
          <a:p>
            <a:r>
              <a:rPr lang="en" dirty="0">
                <a:solidFill>
                  <a:schemeClr val="tx1"/>
                </a:solidFill>
              </a:rPr>
              <a:t>The diagnosis is established late</a:t>
            </a:r>
          </a:p>
          <a:p>
            <a:r>
              <a:rPr lang="en" dirty="0">
                <a:solidFill>
                  <a:schemeClr val="tx1"/>
                </a:solidFill>
              </a:rPr>
              <a:t>Alpha-fetoprotein</a:t>
            </a:r>
            <a:endParaRPr lang="sr-Latn-RS" dirty="0">
              <a:solidFill>
                <a:schemeClr val="tx1"/>
              </a:solidFill>
            </a:endParaRPr>
          </a:p>
          <a:p>
            <a:r>
              <a:rPr lang="en" u="sng" dirty="0">
                <a:solidFill>
                  <a:srgbClr val="FF0000"/>
                </a:solidFill>
              </a:rPr>
              <a:t>Treatment: </a:t>
            </a:r>
            <a:r>
              <a:rPr lang="en" dirty="0">
                <a:solidFill>
                  <a:schemeClr val="tx1"/>
                </a:solidFill>
              </a:rPr>
              <a:t>surgical (tumor resection up to 5 cm)</a:t>
            </a:r>
          </a:p>
          <a:p>
            <a:r>
              <a:rPr lang="en" dirty="0">
                <a:solidFill>
                  <a:schemeClr val="tx1"/>
                </a:solidFill>
              </a:rPr>
              <a:t>Five-year survival less than 20%</a:t>
            </a:r>
          </a:p>
          <a:p>
            <a:endParaRPr lang="sr-Cyrl-RS" dirty="0"/>
          </a:p>
        </p:txBody>
      </p:sp>
      <p:pic>
        <p:nvPicPr>
          <p:cNvPr id="4" name="Picture 3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2" name="Picture 2" descr="Резултат слика за hepatocellular carcinom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4293" y="4108362"/>
            <a:ext cx="2980395" cy="2025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5960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BA"/>
          </a:p>
        </p:txBody>
      </p:sp>
      <p:pic>
        <p:nvPicPr>
          <p:cNvPr id="57346" name="Picture 2" descr="C:\Users\user\Desktop\Berislav Razno\jetra\resekcija jetre\29012008048.jpg"/>
          <p:cNvPicPr>
            <a:picLocks noChangeAspect="1" noChangeArrowheads="1"/>
          </p:cNvPicPr>
          <p:nvPr/>
        </p:nvPicPr>
        <p:blipFill>
          <a:blip r:embed="rId2"/>
          <a:srcRect b="15820"/>
          <a:stretch>
            <a:fillRect/>
          </a:stretch>
        </p:blipFill>
        <p:spPr bwMode="auto">
          <a:xfrm>
            <a:off x="476518" y="476517"/>
            <a:ext cx="11243257" cy="59371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96197917"/>
      </p:ext>
    </p:extLst>
  </p:cSld>
  <p:clrMapOvr>
    <a:masterClrMapping/>
  </p:clrMapOvr>
  <p:transition advTm="3210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BA"/>
          </a:p>
        </p:txBody>
      </p:sp>
      <p:pic>
        <p:nvPicPr>
          <p:cNvPr id="59394" name="Picture 2" descr="C:\Users\user\Desktop\Berislav Razno\jetra\resekcija jetre\2901200805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6366" y="425003"/>
            <a:ext cx="11384923" cy="59371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93999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BA"/>
          </a:p>
        </p:txBody>
      </p:sp>
      <p:pic>
        <p:nvPicPr>
          <p:cNvPr id="61442" name="Picture 2" descr="C:\Users\user\Desktop\Berislav Razno\jetra\resekcija jetre\29012008060.jpg"/>
          <p:cNvPicPr>
            <a:picLocks noChangeAspect="1" noChangeArrowheads="1"/>
          </p:cNvPicPr>
          <p:nvPr/>
        </p:nvPicPr>
        <p:blipFill>
          <a:blip r:embed="rId2"/>
          <a:srcRect l="31689" t="20703" r="21924" b="30469"/>
          <a:stretch>
            <a:fillRect/>
          </a:stretch>
        </p:blipFill>
        <p:spPr bwMode="auto">
          <a:xfrm>
            <a:off x="425003" y="360608"/>
            <a:ext cx="4784853" cy="6130344"/>
          </a:xfrm>
          <a:prstGeom prst="rect">
            <a:avLst/>
          </a:prstGeom>
          <a:noFill/>
        </p:spPr>
      </p:pic>
      <p:pic>
        <p:nvPicPr>
          <p:cNvPr id="61443" name="Picture 3" descr="C:\Users\user\Desktop\Berislav Razno\jetra\resekcija jetre\29012008062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27427" t="23770" r="27318" b="23204"/>
          <a:stretch>
            <a:fillRect/>
          </a:stretch>
        </p:blipFill>
        <p:spPr bwMode="auto">
          <a:xfrm>
            <a:off x="5209855" y="360607"/>
            <a:ext cx="6557141" cy="61303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87986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BILIARY SURGERY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75763" y="2575775"/>
            <a:ext cx="4250029" cy="32441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" dirty="0">
                <a:solidFill>
                  <a:srgbClr val="FF0000"/>
                </a:solidFill>
              </a:rPr>
              <a:t>Extrahepatic </a:t>
            </a:r>
            <a:r>
              <a:rPr lang="en" dirty="0" smtClean="0">
                <a:solidFill>
                  <a:srgbClr val="FF0000"/>
                </a:solidFill>
              </a:rPr>
              <a:t>bil</a:t>
            </a:r>
            <a:r>
              <a:rPr lang="sr-Latn-RS" dirty="0" smtClean="0">
                <a:solidFill>
                  <a:srgbClr val="FF0000"/>
                </a:solidFill>
              </a:rPr>
              <a:t>iary tree</a:t>
            </a:r>
            <a:r>
              <a:rPr lang="en" dirty="0" smtClean="0">
                <a:solidFill>
                  <a:srgbClr val="FF0000"/>
                </a:solidFill>
              </a:rPr>
              <a:t> :</a:t>
            </a:r>
            <a:endParaRPr lang="sr-Latn-RS" dirty="0" smtClean="0">
              <a:solidFill>
                <a:srgbClr val="FF0000"/>
              </a:solidFill>
            </a:endParaRPr>
          </a:p>
          <a:p>
            <a:r>
              <a:rPr lang="sr-Latn-RS" dirty="0"/>
              <a:t>right </a:t>
            </a:r>
            <a:r>
              <a:rPr lang="en" dirty="0"/>
              <a:t>hepatic</a:t>
            </a:r>
            <a:r>
              <a:rPr lang="sr-Latn-RS" dirty="0"/>
              <a:t> duct</a:t>
            </a:r>
            <a:endParaRPr lang="en" dirty="0"/>
          </a:p>
          <a:p>
            <a:r>
              <a:rPr lang="sr-Latn-RS" dirty="0"/>
              <a:t>left h</a:t>
            </a:r>
            <a:r>
              <a:rPr lang="en" dirty="0"/>
              <a:t>epatic</a:t>
            </a:r>
            <a:r>
              <a:rPr lang="sr-Latn-RS" dirty="0"/>
              <a:t> duct</a:t>
            </a:r>
            <a:endParaRPr lang="en" dirty="0"/>
          </a:p>
          <a:p>
            <a:r>
              <a:rPr lang="en" dirty="0"/>
              <a:t>comm</a:t>
            </a:r>
            <a:r>
              <a:rPr lang="sr-Latn-RS" dirty="0"/>
              <a:t>on </a:t>
            </a:r>
            <a:r>
              <a:rPr lang="en" dirty="0"/>
              <a:t>hepatic</a:t>
            </a:r>
            <a:r>
              <a:rPr lang="sr-Latn-RS" dirty="0"/>
              <a:t> duct</a:t>
            </a:r>
            <a:endParaRPr lang="en" dirty="0"/>
          </a:p>
          <a:p>
            <a:r>
              <a:rPr lang="sr-Latn-RS" dirty="0"/>
              <a:t>c</a:t>
            </a:r>
            <a:r>
              <a:rPr lang="en" dirty="0"/>
              <a:t>ystic</a:t>
            </a:r>
            <a:r>
              <a:rPr lang="sr-Latn-RS" dirty="0"/>
              <a:t> duct</a:t>
            </a:r>
            <a:endParaRPr lang="en" dirty="0"/>
          </a:p>
          <a:p>
            <a:r>
              <a:rPr lang="sr-Latn-RS" dirty="0"/>
              <a:t>common bile duct (CBD)</a:t>
            </a:r>
          </a:p>
          <a:p>
            <a:pPr marL="0" indent="0">
              <a:buNone/>
            </a:pPr>
            <a:endParaRPr lang="sr-Latn-C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sr-Latn-CS" dirty="0"/>
          </a:p>
          <a:p>
            <a:endParaRPr lang="sr-Latn-CS" dirty="0"/>
          </a:p>
          <a:p>
            <a:endParaRPr lang="sr-Latn-RS" dirty="0"/>
          </a:p>
        </p:txBody>
      </p:sp>
      <p:pic>
        <p:nvPicPr>
          <p:cNvPr id="4" name="Picture 3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Резултат слика за ЖУЦНИ ПУТЕВ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727" y="2512143"/>
            <a:ext cx="3395639" cy="337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3911348"/>
      </p:ext>
    </p:extLst>
  </p:cSld>
  <p:clrMapOvr>
    <a:masterClrMapping/>
  </p:clrMapOvr>
  <p:transition advTm="1385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4144" y="758321"/>
            <a:ext cx="9619488" cy="1596177"/>
          </a:xfrm>
        </p:spPr>
        <p:txBody>
          <a:bodyPr>
            <a:normAutofit/>
          </a:bodyPr>
          <a:lstStyle/>
          <a:p>
            <a:r>
              <a:rPr lang="en" sz="4000" dirty="0"/>
              <a:t>MORPHOLOGICAL ANATOMY OF THE LIVER</a:t>
            </a:r>
            <a:endParaRPr lang="sr-Latn-R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" sz="2000" u="sng" dirty="0">
                <a:cs typeface="Arial" panose="020B0604020202020204" pitchFamily="34" charset="0"/>
              </a:rPr>
              <a:t>Division:</a:t>
            </a:r>
          </a:p>
          <a:p>
            <a:pPr marL="0" indent="0">
              <a:buNone/>
            </a:pPr>
            <a:r>
              <a:rPr lang="en" sz="2000" dirty="0">
                <a:cs typeface="Arial" panose="020B0604020202020204" pitchFamily="34" charset="0"/>
              </a:rPr>
              <a:t>On the upper side </a:t>
            </a:r>
            <a:r>
              <a:rPr lang="en" sz="2000" dirty="0" smtClean="0">
                <a:cs typeface="Arial" panose="020B0604020202020204" pitchFamily="34" charset="0"/>
              </a:rPr>
              <a:t>in regard to the </a:t>
            </a:r>
            <a:r>
              <a:rPr lang="en" sz="2000" dirty="0">
                <a:cs typeface="Arial" panose="020B0604020202020204" pitchFamily="34" charset="0"/>
              </a:rPr>
              <a:t>falciform ligament</a:t>
            </a:r>
          </a:p>
          <a:p>
            <a:pPr marL="0" indent="0">
              <a:buNone/>
            </a:pPr>
            <a:r>
              <a:rPr lang="en" sz="2000" dirty="0">
                <a:cs typeface="Arial" panose="020B0604020202020204" pitchFamily="34" charset="0"/>
              </a:rPr>
              <a:t>1. right lobe</a:t>
            </a:r>
          </a:p>
          <a:p>
            <a:pPr marL="0" indent="0">
              <a:buNone/>
            </a:pPr>
            <a:r>
              <a:rPr lang="en" sz="2000" dirty="0">
                <a:cs typeface="Arial" panose="020B0604020202020204" pitchFamily="34" charset="0"/>
              </a:rPr>
              <a:t>2. left lobe</a:t>
            </a:r>
          </a:p>
          <a:p>
            <a:pPr marL="0" indent="0">
              <a:buNone/>
            </a:pPr>
            <a:endParaRPr lang="sr-Latn-RS" sz="2000" dirty="0" smtClean="0"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" sz="2000" dirty="0" smtClean="0">
                <a:cs typeface="Arial" panose="020B0604020202020204" pitchFamily="34" charset="0"/>
              </a:rPr>
              <a:t>On </a:t>
            </a:r>
            <a:r>
              <a:rPr lang="en" sz="2000" dirty="0">
                <a:cs typeface="Arial" panose="020B0604020202020204" pitchFamily="34" charset="0"/>
              </a:rPr>
              <a:t>the </a:t>
            </a:r>
            <a:r>
              <a:rPr lang="en" sz="2000" dirty="0" smtClean="0">
                <a:cs typeface="Arial" panose="020B0604020202020204" pitchFamily="34" charset="0"/>
              </a:rPr>
              <a:t>bottom side</a:t>
            </a:r>
            <a:endParaRPr lang="en" sz="2000" dirty="0"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" sz="2000" dirty="0">
                <a:cs typeface="Arial" panose="020B0604020202020204" pitchFamily="34" charset="0"/>
              </a:rPr>
              <a:t>3. </a:t>
            </a:r>
            <a:r>
              <a:rPr lang="en" sz="2000" dirty="0" smtClean="0">
                <a:cs typeface="Arial" panose="020B0604020202020204" pitchFamily="34" charset="0"/>
              </a:rPr>
              <a:t>quadrate lobe</a:t>
            </a:r>
            <a:endParaRPr lang="en" sz="2000" dirty="0"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" sz="2000" dirty="0">
                <a:cs typeface="Arial" panose="020B0604020202020204" pitchFamily="34" charset="0"/>
              </a:rPr>
              <a:t>4. </a:t>
            </a:r>
            <a:r>
              <a:rPr lang="en" sz="2000" dirty="0" smtClean="0">
                <a:cs typeface="Arial" panose="020B0604020202020204" pitchFamily="34" charset="0"/>
              </a:rPr>
              <a:t>caudate lobe</a:t>
            </a:r>
            <a:endParaRPr lang="sr-Cyrl-RS" sz="2000" dirty="0">
              <a:cs typeface="Arial" panose="020B0604020202020204" pitchFamily="34" charset="0"/>
            </a:endParaRPr>
          </a:p>
        </p:txBody>
      </p:sp>
      <p:pic>
        <p:nvPicPr>
          <p:cNvPr id="5" name="Picture 6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Паренхим јетре обавија везивна опна CAPSULA HEPATIS GLISSONI&#10;Пушта поједине траке између лобуса и лобулуса&#10;Чинећи тз.СТРОМ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0073" y="2486540"/>
            <a:ext cx="4284780" cy="3743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002892"/>
      </p:ext>
    </p:extLst>
  </p:cSld>
  <p:clrMapOvr>
    <a:masterClrMapping/>
  </p:clrMapOvr>
  <p:transition advTm="9869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BILIARY SURGERY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 smtClean="0"/>
              <a:t>CBD </a:t>
            </a:r>
            <a:r>
              <a:rPr lang="en" dirty="0" smtClean="0"/>
              <a:t>flows </a:t>
            </a:r>
            <a:r>
              <a:rPr lang="en" dirty="0"/>
              <a:t>into the duodenum</a:t>
            </a:r>
            <a:endParaRPr lang="sr-Latn-CS" dirty="0"/>
          </a:p>
          <a:p>
            <a:r>
              <a:rPr lang="en" dirty="0"/>
              <a:t>Vater's papilla</a:t>
            </a:r>
            <a:endParaRPr lang="sr-Latn-CS" dirty="0"/>
          </a:p>
          <a:p>
            <a:r>
              <a:rPr lang="en" dirty="0"/>
              <a:t>gallbladder as a reservoir of bile</a:t>
            </a:r>
            <a:endParaRPr lang="sr-Latn-CS" dirty="0"/>
          </a:p>
          <a:p>
            <a:endParaRPr lang="sr-Latn-RS" dirty="0"/>
          </a:p>
        </p:txBody>
      </p:sp>
      <p:pic>
        <p:nvPicPr>
          <p:cNvPr id="5" name="Picture 2" descr="http://4.bp.blogspot.com/-qYY9LZh8ExA/TytSwxkznsI/AAAAAAAAAJE/d770E6koWAM/s1600/Vesic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7607" y="2794001"/>
            <a:ext cx="4419600" cy="3352800"/>
          </a:xfrm>
          <a:prstGeom prst="rect">
            <a:avLst/>
          </a:prstGeom>
          <a:noFill/>
        </p:spPr>
      </p:pic>
      <p:pic>
        <p:nvPicPr>
          <p:cNvPr id="6" name="Picture 2" descr="http://www.proprofs.com/quiz-school/upload/yuiupload/12492664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7704" y="4108361"/>
            <a:ext cx="3248296" cy="2038440"/>
          </a:xfrm>
          <a:prstGeom prst="rect">
            <a:avLst/>
          </a:prstGeom>
          <a:noFill/>
        </p:spPr>
      </p:pic>
      <p:pic>
        <p:nvPicPr>
          <p:cNvPr id="7" name="Picture 6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0377742"/>
      </p:ext>
    </p:extLst>
  </p:cSld>
  <p:clrMapOvr>
    <a:masterClrMapping/>
  </p:clrMapOvr>
  <p:transition advTm="8273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dirty="0"/>
              <a:t>BILIARY </a:t>
            </a:r>
            <a:r>
              <a:rPr lang="sr-Latn-RS" dirty="0" smtClean="0"/>
              <a:t>SURGERY</a:t>
            </a:r>
            <a:r>
              <a:rPr lang="en-US" dirty="0" smtClean="0"/>
              <a:t> (</a:t>
            </a:r>
            <a:r>
              <a:rPr lang="sr-Latn-RS" dirty="0" smtClean="0"/>
              <a:t>physiology</a:t>
            </a:r>
            <a:r>
              <a:rPr lang="en-US" dirty="0" smtClean="0"/>
              <a:t>)</a:t>
            </a:r>
            <a:endParaRPr lang="sr-Latn-R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295401" y="2556931"/>
            <a:ext cx="9601196" cy="3663565"/>
          </a:xfrm>
        </p:spPr>
        <p:txBody>
          <a:bodyPr>
            <a:normAutofit fontScale="85000" lnSpcReduction="10000"/>
          </a:bodyPr>
          <a:lstStyle/>
          <a:p>
            <a:r>
              <a:rPr lang="en" dirty="0"/>
              <a:t>About 1000 ml of bile is excreted in 24 hours (0.6 ml/kg/hour).</a:t>
            </a:r>
          </a:p>
          <a:p>
            <a:r>
              <a:rPr lang="sr-Latn-RS" dirty="0" smtClean="0"/>
              <a:t>Bile</a:t>
            </a:r>
            <a:r>
              <a:rPr lang="en" dirty="0" smtClean="0"/>
              <a:t> </a:t>
            </a:r>
            <a:r>
              <a:rPr lang="en" dirty="0"/>
              <a:t>enters the duodenum 15 minutes after eating</a:t>
            </a:r>
          </a:p>
          <a:p>
            <a:r>
              <a:rPr lang="en" dirty="0"/>
              <a:t>the capacity of the gallbladder is 20-100 </a:t>
            </a:r>
            <a:r>
              <a:rPr lang="en" dirty="0" smtClean="0"/>
              <a:t>ml</a:t>
            </a:r>
            <a:endParaRPr lang="en" dirty="0"/>
          </a:p>
          <a:p>
            <a:r>
              <a:rPr lang="en" dirty="0"/>
              <a:t>the composition of bile - 97% water, the remaining 3% consists of cholesterol, lecithin, bile salts, mucin, electrolytes and enzymes</a:t>
            </a:r>
          </a:p>
          <a:p>
            <a:r>
              <a:rPr lang="sr-Latn-RS" dirty="0" smtClean="0"/>
              <a:t>Bile </a:t>
            </a:r>
            <a:r>
              <a:rPr lang="en" dirty="0" smtClean="0"/>
              <a:t>has </a:t>
            </a:r>
            <a:r>
              <a:rPr lang="en" dirty="0"/>
              <a:t>the function of fat </a:t>
            </a:r>
            <a:r>
              <a:rPr lang="en" dirty="0" smtClean="0"/>
              <a:t>emulsi</a:t>
            </a:r>
            <a:r>
              <a:rPr lang="sr-Latn-RS" dirty="0" smtClean="0"/>
              <a:t>on</a:t>
            </a:r>
            <a:r>
              <a:rPr lang="en" dirty="0" smtClean="0"/>
              <a:t>, </a:t>
            </a:r>
            <a:r>
              <a:rPr lang="en" dirty="0"/>
              <a:t>helps resorption of vitamin A, D, E, K.</a:t>
            </a:r>
          </a:p>
          <a:p>
            <a:r>
              <a:rPr lang="en" dirty="0" smtClean="0"/>
              <a:t>strengthens </a:t>
            </a:r>
            <a:r>
              <a:rPr lang="en" dirty="0"/>
              <a:t>the action of pancreatic enzymes</a:t>
            </a:r>
          </a:p>
          <a:p>
            <a:r>
              <a:rPr lang="en" dirty="0" smtClean="0"/>
              <a:t>strengthens </a:t>
            </a:r>
            <a:r>
              <a:rPr lang="en" dirty="0"/>
              <a:t>the tone and peristalsis of the intestine</a:t>
            </a:r>
          </a:p>
          <a:p>
            <a:r>
              <a:rPr lang="en" dirty="0"/>
              <a:t>it has a destructive effect on the intestinal flora and encourages the process of putrefaction</a:t>
            </a:r>
          </a:p>
        </p:txBody>
      </p:sp>
      <p:pic>
        <p:nvPicPr>
          <p:cNvPr id="7" name="Picture 6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1711865"/>
      </p:ext>
    </p:extLst>
  </p:cSld>
  <p:clrMapOvr>
    <a:masterClrMapping/>
  </p:clrMapOvr>
  <p:transition advTm="14330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1304" y="982132"/>
            <a:ext cx="8845293" cy="1303867"/>
          </a:xfrm>
        </p:spPr>
        <p:txBody>
          <a:bodyPr>
            <a:normAutofit/>
          </a:bodyPr>
          <a:lstStyle/>
          <a:p>
            <a:r>
              <a:rPr lang="sr-Latn-RS" dirty="0" smtClean="0"/>
              <a:t>GALLSTONE DISEASE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904" y="2556932"/>
            <a:ext cx="10732051" cy="3702200"/>
          </a:xfrm>
        </p:spPr>
        <p:txBody>
          <a:bodyPr>
            <a:normAutofit/>
          </a:bodyPr>
          <a:lstStyle/>
          <a:p>
            <a:r>
              <a:rPr lang="sr-Latn-RS" dirty="0" smtClean="0"/>
              <a:t>Cholelithiasis </a:t>
            </a:r>
            <a:r>
              <a:rPr lang="en" dirty="0" smtClean="0"/>
              <a:t>is </a:t>
            </a:r>
            <a:r>
              <a:rPr lang="en" dirty="0"/>
              <a:t>caused by a disturbance in </a:t>
            </a:r>
            <a:r>
              <a:rPr lang="en" dirty="0" smtClean="0"/>
              <a:t>balance </a:t>
            </a:r>
            <a:r>
              <a:rPr lang="en" dirty="0"/>
              <a:t>between bile salts and cholesterol</a:t>
            </a:r>
          </a:p>
          <a:p>
            <a:r>
              <a:rPr lang="en" dirty="0"/>
              <a:t>70-90% of </a:t>
            </a:r>
            <a:r>
              <a:rPr lang="sr-Latn-RS" dirty="0" smtClean="0"/>
              <a:t>gallstones </a:t>
            </a:r>
            <a:r>
              <a:rPr lang="en" dirty="0" smtClean="0"/>
              <a:t>mostly </a:t>
            </a:r>
            <a:r>
              <a:rPr lang="en" dirty="0"/>
              <a:t>consists of cholesterol (smooth, faceted)</a:t>
            </a:r>
          </a:p>
          <a:p>
            <a:r>
              <a:rPr lang="en" dirty="0"/>
              <a:t>10-30% of </a:t>
            </a:r>
            <a:r>
              <a:rPr lang="sr-Latn-RS" dirty="0"/>
              <a:t>gallstones </a:t>
            </a:r>
            <a:r>
              <a:rPr lang="en" dirty="0" smtClean="0"/>
              <a:t>are </a:t>
            </a:r>
            <a:r>
              <a:rPr lang="en" dirty="0"/>
              <a:t>bilirubin or mixed (irregular shape and dark)</a:t>
            </a:r>
          </a:p>
          <a:p>
            <a:r>
              <a:rPr lang="en" dirty="0"/>
              <a:t>more often in middle and old age</a:t>
            </a:r>
          </a:p>
          <a:p>
            <a:r>
              <a:rPr lang="en" dirty="0"/>
              <a:t>more common in women who have given birth (effect of estrogen and progesterone)</a:t>
            </a:r>
          </a:p>
          <a:p>
            <a:r>
              <a:rPr lang="en" dirty="0" smtClean="0"/>
              <a:t>frequency </a:t>
            </a:r>
            <a:r>
              <a:rPr lang="en" dirty="0"/>
              <a:t>decreases after menopause</a:t>
            </a:r>
            <a:endParaRPr lang="sr-Latn-RS" dirty="0"/>
          </a:p>
          <a:p>
            <a:endParaRPr lang="sr-Latn-RS" dirty="0"/>
          </a:p>
        </p:txBody>
      </p:sp>
      <p:pic>
        <p:nvPicPr>
          <p:cNvPr id="4" name="Picture 3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0758304"/>
      </p:ext>
    </p:extLst>
  </p:cSld>
  <p:clrMapOvr>
    <a:masterClrMapping/>
  </p:clrMapOvr>
  <p:transition advTm="27747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4558" y="982132"/>
            <a:ext cx="9042040" cy="1303867"/>
          </a:xfrm>
        </p:spPr>
        <p:txBody>
          <a:bodyPr/>
          <a:lstStyle/>
          <a:p>
            <a:r>
              <a:rPr lang="en" dirty="0"/>
              <a:t>ACUTE </a:t>
            </a:r>
            <a:r>
              <a:rPr lang="en" dirty="0" smtClean="0"/>
              <a:t>C</a:t>
            </a:r>
            <a:r>
              <a:rPr lang="sr-Latn-RS" dirty="0"/>
              <a:t>H</a:t>
            </a:r>
            <a:r>
              <a:rPr lang="en" dirty="0" smtClean="0"/>
              <a:t>OLECYSTITIS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2556932"/>
            <a:ext cx="10063765" cy="3612048"/>
          </a:xfrm>
        </p:spPr>
        <p:txBody>
          <a:bodyPr>
            <a:normAutofit lnSpcReduction="10000"/>
          </a:bodyPr>
          <a:lstStyle/>
          <a:p>
            <a:r>
              <a:rPr lang="en" dirty="0"/>
              <a:t>is one of the most common acute diseases in surgery</a:t>
            </a:r>
          </a:p>
          <a:p>
            <a:r>
              <a:rPr lang="sr-Latn-RS" dirty="0" smtClean="0"/>
              <a:t>i</a:t>
            </a:r>
            <a:r>
              <a:rPr lang="en" dirty="0" smtClean="0"/>
              <a:t>s </a:t>
            </a:r>
            <a:r>
              <a:rPr lang="en" dirty="0"/>
              <a:t>a result of obstruction of the gallbladder or </a:t>
            </a:r>
            <a:r>
              <a:rPr lang="en" dirty="0" smtClean="0"/>
              <a:t>cysti</a:t>
            </a:r>
            <a:r>
              <a:rPr lang="sr-Latn-RS" dirty="0" smtClean="0"/>
              <a:t>c duct</a:t>
            </a:r>
            <a:r>
              <a:rPr lang="en" dirty="0" smtClean="0"/>
              <a:t> </a:t>
            </a:r>
            <a:r>
              <a:rPr lang="en" dirty="0"/>
              <a:t>with a gallstone, an infection occurs in </a:t>
            </a:r>
            <a:r>
              <a:rPr lang="en" dirty="0" smtClean="0"/>
              <a:t>bil</a:t>
            </a:r>
            <a:r>
              <a:rPr lang="sr-Latn-RS" dirty="0" smtClean="0"/>
              <a:t>iostasis</a:t>
            </a:r>
            <a:r>
              <a:rPr lang="en" dirty="0" smtClean="0"/>
              <a:t>, </a:t>
            </a:r>
            <a:r>
              <a:rPr lang="en" dirty="0"/>
              <a:t>the pressure in the gallbladder increases and it </a:t>
            </a:r>
            <a:r>
              <a:rPr lang="sr-Latn-RS" dirty="0" smtClean="0"/>
              <a:t>increase</a:t>
            </a:r>
            <a:r>
              <a:rPr lang="en" dirty="0" smtClean="0"/>
              <a:t>s</a:t>
            </a:r>
            <a:endParaRPr lang="en" dirty="0"/>
          </a:p>
          <a:p>
            <a:r>
              <a:rPr lang="en" dirty="0"/>
              <a:t>Acute cholecystitis is a continuation of biliary colic</a:t>
            </a:r>
          </a:p>
          <a:p>
            <a:r>
              <a:rPr lang="en" dirty="0" smtClean="0"/>
              <a:t>gangrena </a:t>
            </a:r>
            <a:r>
              <a:rPr lang="en" dirty="0"/>
              <a:t>and perforation</a:t>
            </a:r>
          </a:p>
          <a:p>
            <a:r>
              <a:rPr lang="en" dirty="0"/>
              <a:t>Clinical </a:t>
            </a:r>
            <a:r>
              <a:rPr lang="en" dirty="0" smtClean="0"/>
              <a:t>manifestation</a:t>
            </a:r>
            <a:r>
              <a:rPr lang="sr-Latn-RS" dirty="0" smtClean="0"/>
              <a:t>s</a:t>
            </a:r>
            <a:r>
              <a:rPr lang="en" dirty="0" smtClean="0"/>
              <a:t> : </a:t>
            </a:r>
            <a:r>
              <a:rPr lang="sr-Latn-RS" dirty="0" smtClean="0"/>
              <a:t>right upper quadrant </a:t>
            </a:r>
            <a:r>
              <a:rPr lang="en" dirty="0" smtClean="0"/>
              <a:t>and epigastri</a:t>
            </a:r>
            <a:r>
              <a:rPr lang="sr-Latn-RS" dirty="0" smtClean="0"/>
              <a:t>c </a:t>
            </a:r>
            <a:r>
              <a:rPr lang="en" dirty="0"/>
              <a:t>pain </a:t>
            </a:r>
            <a:r>
              <a:rPr lang="en" dirty="0" smtClean="0"/>
              <a:t>, </a:t>
            </a:r>
            <a:r>
              <a:rPr lang="en" dirty="0"/>
              <a:t>nausea, </a:t>
            </a:r>
            <a:r>
              <a:rPr lang="en" dirty="0" smtClean="0"/>
              <a:t>vomiting</a:t>
            </a:r>
            <a:r>
              <a:rPr lang="en" dirty="0"/>
              <a:t>, </a:t>
            </a:r>
            <a:r>
              <a:rPr lang="sr-Latn-RS" dirty="0" smtClean="0"/>
              <a:t>fever </a:t>
            </a:r>
            <a:r>
              <a:rPr lang="en" dirty="0" smtClean="0"/>
              <a:t>, </a:t>
            </a:r>
            <a:r>
              <a:rPr lang="sr-Latn-RS" dirty="0" smtClean="0"/>
              <a:t>jaundice</a:t>
            </a:r>
            <a:endParaRPr lang="en" dirty="0"/>
          </a:p>
          <a:p>
            <a:endParaRPr lang="sr-Cyrl-RS" dirty="0"/>
          </a:p>
          <a:p>
            <a:endParaRPr lang="sr-Cyrl-RS" dirty="0"/>
          </a:p>
          <a:p>
            <a:endParaRPr lang="en-US" dirty="0"/>
          </a:p>
        </p:txBody>
      </p:sp>
      <p:pic>
        <p:nvPicPr>
          <p:cNvPr id="6" name="Picture 5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5343624"/>
      </p:ext>
    </p:extLst>
  </p:cSld>
  <p:clrMapOvr>
    <a:masterClrMapping/>
  </p:clrMapOvr>
  <p:transition advTm="25346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dirty="0"/>
              <a:t>ACUTE C</a:t>
            </a:r>
            <a:r>
              <a:rPr lang="sr-Latn-RS" dirty="0"/>
              <a:t>H</a:t>
            </a:r>
            <a:r>
              <a:rPr lang="en" dirty="0"/>
              <a:t>OLECYSTITIS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" u="sng" dirty="0"/>
              <a:t>Diagnosis: </a:t>
            </a:r>
            <a:r>
              <a:rPr lang="en" dirty="0"/>
              <a:t>physical examination, ultrasound, leukocytosis, elevated hepatogram values</a:t>
            </a:r>
          </a:p>
          <a:p>
            <a:r>
              <a:rPr lang="en" u="sng" dirty="0"/>
              <a:t>Dif.DG: </a:t>
            </a:r>
            <a:r>
              <a:rPr lang="en" dirty="0"/>
              <a:t>duodenal ulcer perforation, acute pancreatitis, viral hepatitis, acute appendicitis, myocardial infarction, basal pneumonia.</a:t>
            </a:r>
          </a:p>
          <a:p>
            <a:r>
              <a:rPr lang="en" dirty="0" smtClean="0"/>
              <a:t>Complications:</a:t>
            </a:r>
            <a:r>
              <a:rPr lang="sr-Latn-RS" dirty="0" smtClean="0"/>
              <a:t> </a:t>
            </a:r>
            <a:r>
              <a:rPr lang="en" dirty="0" smtClean="0"/>
              <a:t>gallbladder </a:t>
            </a:r>
            <a:r>
              <a:rPr lang="en" dirty="0"/>
              <a:t>empyema, pericholecystic infiltrate, perforation, cholecystodigestive fistula.</a:t>
            </a:r>
          </a:p>
          <a:p>
            <a:r>
              <a:rPr lang="en" u="sng" dirty="0"/>
              <a:t>Treatment: </a:t>
            </a:r>
            <a:r>
              <a:rPr lang="en" dirty="0"/>
              <a:t>operative </a:t>
            </a:r>
            <a:r>
              <a:rPr lang="en" dirty="0" smtClean="0"/>
              <a:t>(</a:t>
            </a:r>
            <a:r>
              <a:rPr lang="en" dirty="0"/>
              <a:t>laparoscopic </a:t>
            </a:r>
            <a:r>
              <a:rPr lang="en" dirty="0" smtClean="0"/>
              <a:t>cholecystectomy )</a:t>
            </a:r>
            <a:endParaRPr lang="en" dirty="0"/>
          </a:p>
          <a:p>
            <a:endParaRPr lang="sr-Cyrl-RS" dirty="0"/>
          </a:p>
          <a:p>
            <a:endParaRPr lang="sr-Cyrl-R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350002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5014" y="982132"/>
            <a:ext cx="8771584" cy="1303867"/>
          </a:xfrm>
        </p:spPr>
        <p:txBody>
          <a:bodyPr/>
          <a:lstStyle/>
          <a:p>
            <a:r>
              <a:rPr lang="en" dirty="0"/>
              <a:t>ACUTE C</a:t>
            </a:r>
            <a:r>
              <a:rPr lang="sr-Latn-RS" dirty="0"/>
              <a:t>H</a:t>
            </a:r>
            <a:r>
              <a:rPr lang="en" dirty="0"/>
              <a:t>OLECYSTITIS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1" y="2556932"/>
            <a:ext cx="9601196" cy="3521896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7" name="Picture 6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Резултат слика за laparoskopska holecistektomij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3674" y="2076091"/>
            <a:ext cx="6334263" cy="4100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6983852"/>
      </p:ext>
    </p:extLst>
  </p:cSld>
  <p:clrMapOvr>
    <a:masterClrMapping/>
  </p:clrMapOvr>
  <p:transition advTm="12098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31830" y="982132"/>
            <a:ext cx="8964767" cy="1303867"/>
          </a:xfrm>
        </p:spPr>
        <p:txBody>
          <a:bodyPr>
            <a:normAutofit/>
          </a:bodyPr>
          <a:lstStyle/>
          <a:p>
            <a:r>
              <a:rPr lang="en" dirty="0" smtClean="0"/>
              <a:t>AC</a:t>
            </a:r>
            <a:r>
              <a:rPr lang="sr-Latn-RS" dirty="0" smtClean="0"/>
              <a:t>ALCULOUS</a:t>
            </a:r>
            <a:r>
              <a:rPr lang="en" dirty="0" smtClean="0"/>
              <a:t> </a:t>
            </a:r>
            <a:r>
              <a:rPr lang="en" dirty="0"/>
              <a:t>C</a:t>
            </a:r>
            <a:r>
              <a:rPr lang="sr-Latn-RS" dirty="0"/>
              <a:t>H</a:t>
            </a:r>
            <a:r>
              <a:rPr lang="en" dirty="0"/>
              <a:t>OLECYSTITIS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" dirty="0" smtClean="0"/>
              <a:t>persons </a:t>
            </a:r>
            <a:r>
              <a:rPr lang="en" dirty="0"/>
              <a:t>who are older than 60 years.</a:t>
            </a:r>
          </a:p>
          <a:p>
            <a:r>
              <a:rPr lang="en" dirty="0"/>
              <a:t>insufficiently hydrated patients, who had severe injuries, burns, severe infection, after major operations, after a large number of transfusions, high doses of analgesics, </a:t>
            </a:r>
            <a:r>
              <a:rPr lang="sr-Latn-RS" dirty="0" smtClean="0"/>
              <a:t> </a:t>
            </a:r>
            <a:r>
              <a:rPr lang="en" dirty="0" smtClean="0"/>
              <a:t>hyperalimentation</a:t>
            </a:r>
            <a:r>
              <a:rPr lang="en" dirty="0"/>
              <a:t>.</a:t>
            </a:r>
          </a:p>
          <a:p>
            <a:r>
              <a:rPr lang="en" dirty="0"/>
              <a:t>The illness starts suddenly</a:t>
            </a:r>
          </a:p>
          <a:p>
            <a:r>
              <a:rPr lang="sr-Latn-RS" dirty="0"/>
              <a:t>i</a:t>
            </a:r>
            <a:r>
              <a:rPr lang="sr-Latn-RS" dirty="0" smtClean="0"/>
              <a:t>s a </a:t>
            </a:r>
            <a:r>
              <a:rPr lang="en" dirty="0" smtClean="0"/>
              <a:t>consequence </a:t>
            </a:r>
            <a:r>
              <a:rPr lang="en" dirty="0"/>
              <a:t>of gallbladder vascularization disorders, thrombosis in arteries and venules</a:t>
            </a:r>
            <a:endParaRPr lang="en-US" dirty="0"/>
          </a:p>
        </p:txBody>
      </p:sp>
      <p:pic>
        <p:nvPicPr>
          <p:cNvPr id="6" name="Picture 5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3957828"/>
      </p:ext>
    </p:extLst>
  </p:cSld>
  <p:clrMapOvr>
    <a:masterClrMapping/>
  </p:clrMapOvr>
  <p:transition advTm="83640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4558" y="982132"/>
            <a:ext cx="9042040" cy="1303867"/>
          </a:xfrm>
        </p:spPr>
        <p:txBody>
          <a:bodyPr/>
          <a:lstStyle/>
          <a:p>
            <a:r>
              <a:rPr lang="en" dirty="0"/>
              <a:t>CHRONIC </a:t>
            </a:r>
            <a:r>
              <a:rPr lang="en" dirty="0" smtClean="0"/>
              <a:t>C</a:t>
            </a:r>
            <a:r>
              <a:rPr lang="sr-Latn-RS" dirty="0" smtClean="0"/>
              <a:t>H</a:t>
            </a:r>
            <a:r>
              <a:rPr lang="en" dirty="0" smtClean="0"/>
              <a:t>OLECYSTITIS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" dirty="0"/>
              <a:t>Consequence of </a:t>
            </a:r>
            <a:r>
              <a:rPr lang="sr-Latn-RS" dirty="0" smtClean="0"/>
              <a:t>gallstones </a:t>
            </a:r>
            <a:r>
              <a:rPr lang="en" dirty="0" smtClean="0"/>
              <a:t>and </a:t>
            </a:r>
            <a:r>
              <a:rPr lang="en" dirty="0"/>
              <a:t>intermittent obstructions </a:t>
            </a:r>
            <a:r>
              <a:rPr lang="en" dirty="0" smtClean="0"/>
              <a:t>of cystic</a:t>
            </a:r>
            <a:r>
              <a:rPr lang="sr-Latn-RS" dirty="0" smtClean="0"/>
              <a:t> duct</a:t>
            </a:r>
            <a:endParaRPr lang="en" dirty="0"/>
          </a:p>
          <a:p>
            <a:r>
              <a:rPr lang="en" u="sng" dirty="0"/>
              <a:t>Clinical </a:t>
            </a:r>
            <a:r>
              <a:rPr lang="en" u="sng" dirty="0" smtClean="0"/>
              <a:t>manifestation</a:t>
            </a:r>
            <a:r>
              <a:rPr lang="sr-Latn-RS" u="sng" dirty="0" smtClean="0"/>
              <a:t>s</a:t>
            </a:r>
            <a:r>
              <a:rPr lang="sr-Latn-RS" dirty="0" smtClean="0"/>
              <a:t>:</a:t>
            </a:r>
            <a:r>
              <a:rPr lang="en" dirty="0" smtClean="0"/>
              <a:t> biliary </a:t>
            </a:r>
            <a:r>
              <a:rPr lang="en" dirty="0"/>
              <a:t>colic after fatty meals, nausea</a:t>
            </a:r>
            <a:r>
              <a:rPr lang="en" dirty="0" smtClean="0"/>
              <a:t>, </a:t>
            </a:r>
            <a:r>
              <a:rPr lang="en" dirty="0"/>
              <a:t>vomiting, flatulence, belching, etc.</a:t>
            </a:r>
          </a:p>
          <a:p>
            <a:r>
              <a:rPr lang="en" u="sng" dirty="0"/>
              <a:t>Diagnosis: </a:t>
            </a:r>
            <a:r>
              <a:rPr lang="en" dirty="0"/>
              <a:t>US, intravenous cholecystography</a:t>
            </a:r>
          </a:p>
          <a:p>
            <a:r>
              <a:rPr lang="en" u="sng" dirty="0"/>
              <a:t>Treatment: </a:t>
            </a:r>
            <a:r>
              <a:rPr lang="en" dirty="0"/>
              <a:t>operative</a:t>
            </a:r>
            <a:endParaRPr lang="en-US" dirty="0"/>
          </a:p>
        </p:txBody>
      </p:sp>
      <p:pic>
        <p:nvPicPr>
          <p:cNvPr id="6" name="Picture 5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Picture 2" descr="Резултат слика за laparoskopska holecistektomij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4854" y="4404575"/>
            <a:ext cx="5672688" cy="1742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3542201"/>
      </p:ext>
    </p:extLst>
  </p:cSld>
  <p:clrMapOvr>
    <a:masterClrMapping/>
  </p:clrMapOvr>
  <p:transition advTm="28221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1304" y="982132"/>
            <a:ext cx="8845293" cy="1303867"/>
          </a:xfrm>
        </p:spPr>
        <p:txBody>
          <a:bodyPr/>
          <a:lstStyle/>
          <a:p>
            <a:r>
              <a:rPr lang="en" dirty="0"/>
              <a:t>CHOLEDOCHOLYTHIASIS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1" y="2556932"/>
            <a:ext cx="9601196" cy="3702200"/>
          </a:xfrm>
        </p:spPr>
        <p:txBody>
          <a:bodyPr>
            <a:normAutofit/>
          </a:bodyPr>
          <a:lstStyle/>
          <a:p>
            <a:r>
              <a:rPr lang="en" dirty="0"/>
              <a:t>the presence of gallstones in </a:t>
            </a:r>
            <a:r>
              <a:rPr lang="sr-Latn-RS" dirty="0" smtClean="0"/>
              <a:t>CBD</a:t>
            </a:r>
            <a:endParaRPr lang="en" dirty="0"/>
          </a:p>
          <a:p>
            <a:r>
              <a:rPr lang="en" dirty="0"/>
              <a:t>they can occur primarily (rarely) or secondarily</a:t>
            </a:r>
          </a:p>
          <a:p>
            <a:r>
              <a:rPr lang="en" dirty="0"/>
              <a:t>10-15% of patients have </a:t>
            </a:r>
            <a:r>
              <a:rPr lang="sr-Latn-RS" dirty="0" smtClean="0"/>
              <a:t>choledocholythiasis </a:t>
            </a:r>
            <a:r>
              <a:rPr lang="en" dirty="0" smtClean="0"/>
              <a:t>and gall</a:t>
            </a:r>
            <a:r>
              <a:rPr lang="sr-Latn-RS" dirty="0" smtClean="0"/>
              <a:t>stones </a:t>
            </a:r>
            <a:r>
              <a:rPr lang="en" dirty="0" smtClean="0"/>
              <a:t>at </a:t>
            </a:r>
            <a:r>
              <a:rPr lang="en" dirty="0"/>
              <a:t>the same time</a:t>
            </a:r>
          </a:p>
          <a:p>
            <a:r>
              <a:rPr lang="en" dirty="0"/>
              <a:t>Primary choledocholithiasis occurs with </a:t>
            </a:r>
            <a:r>
              <a:rPr lang="en" dirty="0" smtClean="0"/>
              <a:t>gallbladder </a:t>
            </a:r>
            <a:r>
              <a:rPr lang="en" dirty="0"/>
              <a:t>agenesis </a:t>
            </a:r>
            <a:r>
              <a:rPr lang="en" dirty="0" smtClean="0"/>
              <a:t>or </a:t>
            </a:r>
            <a:r>
              <a:rPr lang="en" dirty="0"/>
              <a:t>due to </a:t>
            </a:r>
            <a:r>
              <a:rPr lang="en" dirty="0" smtClean="0"/>
              <a:t>biliary stasis </a:t>
            </a:r>
            <a:r>
              <a:rPr lang="en" dirty="0"/>
              <a:t>- stenosing papillitis, chronic pancreatitis, benign stenosis of the bile </a:t>
            </a:r>
            <a:r>
              <a:rPr lang="en" dirty="0" smtClean="0"/>
              <a:t>ducts</a:t>
            </a:r>
            <a:endParaRPr lang="en" dirty="0"/>
          </a:p>
          <a:p>
            <a:pPr>
              <a:buNone/>
            </a:pPr>
            <a:endParaRPr lang="sr-Cyrl-RS" dirty="0"/>
          </a:p>
        </p:txBody>
      </p:sp>
      <p:pic>
        <p:nvPicPr>
          <p:cNvPr id="6" name="Picture 5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8388119"/>
      </p:ext>
    </p:extLst>
  </p:cSld>
  <p:clrMapOvr>
    <a:masterClrMapping/>
  </p:clrMapOvr>
  <p:transition advTm="19155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1304" y="982132"/>
            <a:ext cx="8845293" cy="1303867"/>
          </a:xfrm>
        </p:spPr>
        <p:txBody>
          <a:bodyPr/>
          <a:lstStyle/>
          <a:p>
            <a:r>
              <a:rPr lang="en" dirty="0"/>
              <a:t>CHOLEDOCHOLYTHIASIS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904" y="3142444"/>
            <a:ext cx="6546417" cy="2733423"/>
          </a:xfrm>
        </p:spPr>
        <p:txBody>
          <a:bodyPr>
            <a:normAutofit fontScale="92500"/>
          </a:bodyPr>
          <a:lstStyle/>
          <a:p>
            <a:r>
              <a:rPr lang="en" u="sng" dirty="0"/>
              <a:t>Diagnosis: </a:t>
            </a:r>
            <a:r>
              <a:rPr lang="en" dirty="0"/>
              <a:t>US, intravenous cholecystography, ERCP</a:t>
            </a:r>
          </a:p>
          <a:p>
            <a:endParaRPr lang="sr-Cyrl-RS" u="sng" dirty="0"/>
          </a:p>
          <a:p>
            <a:r>
              <a:rPr lang="en" u="sng" dirty="0"/>
              <a:t>Treatment : </a:t>
            </a:r>
            <a:endParaRPr lang="sr-Latn-RS" u="sng" dirty="0" smtClean="0"/>
          </a:p>
          <a:p>
            <a:pPr marL="0" indent="0">
              <a:buNone/>
            </a:pPr>
            <a:r>
              <a:rPr lang="sr-Latn-RS" dirty="0" smtClean="0"/>
              <a:t>     - </a:t>
            </a:r>
            <a:r>
              <a:rPr lang="en" dirty="0" smtClean="0"/>
              <a:t>ERCP </a:t>
            </a:r>
            <a:r>
              <a:rPr lang="en" dirty="0"/>
              <a:t>with </a:t>
            </a:r>
            <a:r>
              <a:rPr lang="en" dirty="0" smtClean="0"/>
              <a:t>EPT</a:t>
            </a:r>
            <a:endParaRPr lang="sr-Latn-RS" dirty="0" smtClean="0"/>
          </a:p>
          <a:p>
            <a:pPr marL="0" indent="0">
              <a:buNone/>
            </a:pPr>
            <a:r>
              <a:rPr lang="sr-Latn-RS" dirty="0"/>
              <a:t> </a:t>
            </a:r>
            <a:r>
              <a:rPr lang="sr-Latn-RS" dirty="0" smtClean="0"/>
              <a:t>    - </a:t>
            </a:r>
            <a:r>
              <a:rPr lang="en" dirty="0" smtClean="0"/>
              <a:t>surgical </a:t>
            </a:r>
            <a:r>
              <a:rPr lang="en" dirty="0"/>
              <a:t>treatment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8194" name="Picture 2" descr="Резултат слика за laparoskopska holecistektomij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322" y="2664538"/>
            <a:ext cx="3594276" cy="3456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3662950"/>
      </p:ext>
    </p:extLst>
  </p:cSld>
  <p:clrMapOvr>
    <a:masterClrMapping/>
  </p:clrMapOvr>
  <p:transition advTm="10918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38528" y="982132"/>
            <a:ext cx="8958070" cy="1303867"/>
          </a:xfrm>
        </p:spPr>
        <p:txBody>
          <a:bodyPr>
            <a:normAutofit fontScale="90000"/>
          </a:bodyPr>
          <a:lstStyle/>
          <a:p>
            <a:r>
              <a:rPr lang="en" dirty="0"/>
              <a:t>MORPHOLOGICAL ANATOMY OF THE LIVER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1" y="2556931"/>
            <a:ext cx="6544055" cy="3589869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L</a:t>
            </a:r>
            <a:r>
              <a:rPr lang="en" dirty="0" smtClean="0"/>
              <a:t>iver vascularization</a:t>
            </a:r>
            <a:endParaRPr lang="en" dirty="0"/>
          </a:p>
          <a:p>
            <a:r>
              <a:rPr lang="en" dirty="0">
                <a:solidFill>
                  <a:srgbClr val="FF0000"/>
                </a:solidFill>
              </a:rPr>
              <a:t>1. hepatic artery (25%)</a:t>
            </a:r>
          </a:p>
          <a:p>
            <a:r>
              <a:rPr lang="en" dirty="0">
                <a:solidFill>
                  <a:srgbClr val="FF0000"/>
                </a:solidFill>
              </a:rPr>
              <a:t>2. portal vein (75%)</a:t>
            </a:r>
          </a:p>
          <a:p>
            <a:r>
              <a:rPr lang="en-US" dirty="0"/>
              <a:t>1500 ml of blood pass through the liver every </a:t>
            </a:r>
            <a:r>
              <a:rPr lang="en-US" dirty="0" smtClean="0"/>
              <a:t>minute</a:t>
            </a:r>
          </a:p>
          <a:p>
            <a:r>
              <a:rPr lang="en" dirty="0" smtClean="0"/>
              <a:t>the </a:t>
            </a:r>
            <a:r>
              <a:rPr lang="en" dirty="0"/>
              <a:t>amount of O</a:t>
            </a:r>
            <a:r>
              <a:rPr lang="en" sz="1600" dirty="0"/>
              <a:t>2 </a:t>
            </a:r>
            <a:r>
              <a:rPr lang="en" sz="1600" dirty="0" smtClean="0"/>
              <a:t> </a:t>
            </a:r>
            <a:r>
              <a:rPr lang="en" dirty="0" smtClean="0"/>
              <a:t>in </a:t>
            </a:r>
            <a:r>
              <a:rPr lang="en" dirty="0"/>
              <a:t>the blood in both sources is the same</a:t>
            </a:r>
          </a:p>
          <a:p>
            <a:r>
              <a:rPr lang="en" dirty="0"/>
              <a:t>25% of cardiac output goes through the liver 1ml/g/min</a:t>
            </a:r>
          </a:p>
          <a:p>
            <a:r>
              <a:rPr lang="en" dirty="0"/>
              <a:t>Blood from the liver flows into the inferior vena cava via the hepatic veins</a:t>
            </a:r>
          </a:p>
        </p:txBody>
      </p:sp>
      <p:pic>
        <p:nvPicPr>
          <p:cNvPr id="4" name="Picture 6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Резултат слика за krvni sudovi jetr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9353" y="2670049"/>
            <a:ext cx="3629025" cy="347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7590000"/>
      </p:ext>
    </p:extLst>
  </p:cSld>
  <p:clrMapOvr>
    <a:masterClrMapping/>
  </p:clrMapOvr>
  <p:transition advTm="75470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08348" y="982132"/>
            <a:ext cx="8488249" cy="1303867"/>
          </a:xfrm>
        </p:spPr>
        <p:txBody>
          <a:bodyPr>
            <a:normAutofit fontScale="90000"/>
          </a:bodyPr>
          <a:lstStyle/>
          <a:p>
            <a:r>
              <a:rPr lang="en" dirty="0"/>
              <a:t>CHOLEDOCHOLYTHIASIS</a:t>
            </a:r>
            <a:r>
              <a:rPr lang="sr-Latn-RS" dirty="0" smtClean="0"/>
              <a:t/>
            </a:r>
            <a:br>
              <a:rPr lang="sr-Latn-RS" dirty="0" smtClean="0"/>
            </a:br>
            <a:r>
              <a:rPr lang="sr-Latn-RS" dirty="0" smtClean="0"/>
              <a:t>ERCP</a:t>
            </a:r>
            <a:endParaRPr lang="en-US" dirty="0"/>
          </a:p>
        </p:txBody>
      </p:sp>
      <p:pic>
        <p:nvPicPr>
          <p:cNvPr id="1026" name="Picture 2" descr="Резултат слика за erc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8675" y="2458683"/>
            <a:ext cx="5084831" cy="3789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Резултат слика за ercp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554" y="2630431"/>
            <a:ext cx="4940121" cy="3482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3987054"/>
      </p:ext>
    </p:extLst>
  </p:cSld>
  <p:clrMapOvr>
    <a:masterClrMapping/>
  </p:clrMapOvr>
  <p:transition advTm="103070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7588" y="982132"/>
            <a:ext cx="8939009" cy="1303867"/>
          </a:xfrm>
        </p:spPr>
        <p:txBody>
          <a:bodyPr/>
          <a:lstStyle/>
          <a:p>
            <a:r>
              <a:rPr lang="sr-Latn-RS" dirty="0" smtClean="0"/>
              <a:t>CHOLANGITIS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1" y="2556932"/>
            <a:ext cx="9601196" cy="3637806"/>
          </a:xfrm>
        </p:spPr>
        <p:txBody>
          <a:bodyPr>
            <a:normAutofit fontScale="92500" lnSpcReduction="20000"/>
          </a:bodyPr>
          <a:lstStyle/>
          <a:p>
            <a:r>
              <a:rPr lang="en" dirty="0"/>
              <a:t>Clinical manifestation of choledocholithiasis</a:t>
            </a:r>
          </a:p>
          <a:p>
            <a:r>
              <a:rPr lang="sr-Latn-RS" dirty="0" smtClean="0"/>
              <a:t>It is </a:t>
            </a:r>
            <a:r>
              <a:rPr lang="en" dirty="0" smtClean="0"/>
              <a:t>basically </a:t>
            </a:r>
            <a:r>
              <a:rPr lang="en" dirty="0"/>
              <a:t>a biliary obstruction </a:t>
            </a:r>
            <a:r>
              <a:rPr lang="sr-Latn-RS" dirty="0" smtClean="0"/>
              <a:t>with added </a:t>
            </a:r>
            <a:r>
              <a:rPr lang="en" dirty="0" smtClean="0"/>
              <a:t>infection</a:t>
            </a:r>
            <a:endParaRPr lang="en" dirty="0"/>
          </a:p>
          <a:p>
            <a:r>
              <a:rPr lang="en" dirty="0"/>
              <a:t>Bacteria reach </a:t>
            </a:r>
            <a:r>
              <a:rPr lang="en" u="sng" dirty="0"/>
              <a:t>the ascending route </a:t>
            </a:r>
            <a:r>
              <a:rPr lang="en" dirty="0"/>
              <a:t>from the digestive tract, </a:t>
            </a:r>
            <a:r>
              <a:rPr lang="en" u="sng" dirty="0"/>
              <a:t>the external route </a:t>
            </a:r>
            <a:r>
              <a:rPr lang="en" dirty="0"/>
              <a:t>through the T </a:t>
            </a:r>
            <a:r>
              <a:rPr lang="en" dirty="0" smtClean="0"/>
              <a:t>drain </a:t>
            </a:r>
            <a:r>
              <a:rPr lang="en" dirty="0"/>
              <a:t>or after </a:t>
            </a:r>
            <a:r>
              <a:rPr lang="en" dirty="0" smtClean="0"/>
              <a:t>PTC</a:t>
            </a:r>
            <a:r>
              <a:rPr lang="sr-Latn-RS" dirty="0" smtClean="0"/>
              <a:t> and </a:t>
            </a:r>
            <a:r>
              <a:rPr lang="en" u="sng" dirty="0" smtClean="0"/>
              <a:t>the </a:t>
            </a:r>
            <a:r>
              <a:rPr lang="en" u="sng" dirty="0"/>
              <a:t>hematogenous route </a:t>
            </a:r>
            <a:r>
              <a:rPr lang="en" dirty="0"/>
              <a:t>. </a:t>
            </a:r>
          </a:p>
          <a:p>
            <a:r>
              <a:rPr lang="en" dirty="0"/>
              <a:t>Division: </a:t>
            </a:r>
            <a:endParaRPr lang="sr-Latn-RS" dirty="0" smtClean="0"/>
          </a:p>
          <a:p>
            <a:pPr marL="0" indent="0">
              <a:buNone/>
            </a:pPr>
            <a:r>
              <a:rPr lang="en" dirty="0" smtClean="0"/>
              <a:t>1</a:t>
            </a:r>
            <a:r>
              <a:rPr lang="en" dirty="0"/>
              <a:t>. non-suppurative cholangitis (incomplete obstruction of the </a:t>
            </a:r>
            <a:r>
              <a:rPr lang="sr-Latn-RS" dirty="0" smtClean="0"/>
              <a:t>biliary </a:t>
            </a:r>
            <a:r>
              <a:rPr lang="en" dirty="0" smtClean="0"/>
              <a:t>tract)</a:t>
            </a:r>
            <a:endParaRPr lang="en" dirty="0"/>
          </a:p>
          <a:p>
            <a:pPr marL="0" indent="0">
              <a:buNone/>
            </a:pPr>
            <a:r>
              <a:rPr lang="en" dirty="0"/>
              <a:t>2. suppurative (purulent) cholangitis (complete obstruction of </a:t>
            </a:r>
            <a:r>
              <a:rPr lang="sr-Latn-RS" dirty="0"/>
              <a:t>biliary </a:t>
            </a:r>
            <a:r>
              <a:rPr lang="en" dirty="0" smtClean="0"/>
              <a:t>tract</a:t>
            </a:r>
            <a:r>
              <a:rPr lang="sr-Latn-RS" dirty="0"/>
              <a:t>)</a:t>
            </a:r>
            <a:endParaRPr lang="en" dirty="0"/>
          </a:p>
          <a:p>
            <a:pPr marL="0" indent="0">
              <a:buNone/>
            </a:pPr>
            <a:r>
              <a:rPr lang="en" dirty="0"/>
              <a:t> 3. recurrent pyogenic cholangitis</a:t>
            </a:r>
          </a:p>
          <a:p>
            <a:pPr marL="0" indent="0">
              <a:buNone/>
            </a:pPr>
            <a:r>
              <a:rPr lang="en" dirty="0"/>
              <a:t> 4. cryptogenic cholangitis (systemic diseases and toxic shock)</a:t>
            </a:r>
            <a:endParaRPr lang="en-US" dirty="0"/>
          </a:p>
        </p:txBody>
      </p:sp>
      <p:pic>
        <p:nvPicPr>
          <p:cNvPr id="5" name="Picture 4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4609260"/>
      </p:ext>
    </p:extLst>
  </p:cSld>
  <p:clrMapOvr>
    <a:masterClrMapping/>
  </p:clrMapOvr>
  <p:transition advTm="201470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8044" y="982132"/>
            <a:ext cx="8668553" cy="1303867"/>
          </a:xfrm>
        </p:spPr>
        <p:txBody>
          <a:bodyPr/>
          <a:lstStyle/>
          <a:p>
            <a:r>
              <a:rPr lang="sr-Latn-RS" dirty="0"/>
              <a:t>CHOLANGITIS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904" y="2428143"/>
            <a:ext cx="10800370" cy="3843868"/>
          </a:xfrm>
        </p:spPr>
        <p:txBody>
          <a:bodyPr>
            <a:normAutofit fontScale="92500" lnSpcReduction="20000"/>
          </a:bodyPr>
          <a:lstStyle/>
          <a:p>
            <a:r>
              <a:rPr lang="sr-Latn-RS" u="sng" dirty="0" smtClean="0"/>
              <a:t>Causal agents </a:t>
            </a:r>
            <a:r>
              <a:rPr lang="en" u="sng" dirty="0" smtClean="0"/>
              <a:t>:</a:t>
            </a:r>
            <a:r>
              <a:rPr lang="en" dirty="0" smtClean="0"/>
              <a:t> </a:t>
            </a:r>
            <a:r>
              <a:rPr lang="en" dirty="0"/>
              <a:t>E.coli, Enterococcus, Klebsiella, Clostridium perfrigens.....</a:t>
            </a:r>
          </a:p>
          <a:p>
            <a:r>
              <a:rPr lang="sr-Latn-RS" u="sng" dirty="0" smtClean="0"/>
              <a:t>Clinical manifestations</a:t>
            </a:r>
            <a:r>
              <a:rPr lang="en" u="sng" dirty="0" smtClean="0"/>
              <a:t> </a:t>
            </a:r>
            <a:r>
              <a:rPr lang="en" dirty="0"/>
              <a:t>: </a:t>
            </a:r>
            <a:r>
              <a:rPr lang="sr-Latn-RS" b="1" dirty="0" smtClean="0"/>
              <a:t>Charcot’s triad </a:t>
            </a:r>
            <a:r>
              <a:rPr lang="en" dirty="0" smtClean="0"/>
              <a:t>(1877</a:t>
            </a:r>
            <a:r>
              <a:rPr lang="en" dirty="0"/>
              <a:t>): 1. </a:t>
            </a:r>
            <a:r>
              <a:rPr lang="sr-Latn-RS" dirty="0" smtClean="0"/>
              <a:t>fever, chills</a:t>
            </a:r>
            <a:endParaRPr lang="sr-Latn-RS" dirty="0"/>
          </a:p>
          <a:p>
            <a:pPr marL="0" indent="0">
              <a:buNone/>
            </a:pPr>
            <a:r>
              <a:rPr lang="en" dirty="0"/>
              <a:t>                                                                        </a:t>
            </a:r>
            <a:r>
              <a:rPr lang="sr-Latn-RS" dirty="0" smtClean="0"/>
              <a:t>        </a:t>
            </a:r>
            <a:r>
              <a:rPr lang="en" dirty="0" smtClean="0"/>
              <a:t>2</a:t>
            </a:r>
            <a:r>
              <a:rPr lang="en" dirty="0"/>
              <a:t>. </a:t>
            </a:r>
            <a:r>
              <a:rPr lang="sr-Latn-RS" dirty="0" smtClean="0"/>
              <a:t>j</a:t>
            </a:r>
            <a:r>
              <a:rPr lang="en" dirty="0" smtClean="0"/>
              <a:t>aundice</a:t>
            </a:r>
            <a:endParaRPr lang="sr-Latn-RS" dirty="0"/>
          </a:p>
          <a:p>
            <a:pPr marL="0" indent="0">
              <a:buNone/>
            </a:pPr>
            <a:r>
              <a:rPr lang="en" dirty="0"/>
              <a:t>                                                                       </a:t>
            </a:r>
            <a:r>
              <a:rPr lang="sr-Latn-RS" dirty="0" smtClean="0"/>
              <a:t>         </a:t>
            </a:r>
            <a:r>
              <a:rPr lang="en" dirty="0" smtClean="0"/>
              <a:t>3</a:t>
            </a:r>
            <a:r>
              <a:rPr lang="en" dirty="0"/>
              <a:t>. </a:t>
            </a:r>
            <a:r>
              <a:rPr lang="sr-Latn-RS" dirty="0" smtClean="0"/>
              <a:t>right upper quadrant pain</a:t>
            </a:r>
            <a:endParaRPr lang="sr-Latn-RS" dirty="0"/>
          </a:p>
          <a:p>
            <a:r>
              <a:rPr lang="en" u="sng" dirty="0"/>
              <a:t>Laboratory analyses : </a:t>
            </a:r>
            <a:r>
              <a:rPr lang="en" dirty="0"/>
              <a:t>leukocytosis , SE , bilirubin , transaminases , alkaline phosphatase , anemia , urea, </a:t>
            </a:r>
            <a:r>
              <a:rPr lang="en" dirty="0" smtClean="0"/>
              <a:t>creatinine</a:t>
            </a:r>
            <a:endParaRPr lang="en" dirty="0"/>
          </a:p>
          <a:p>
            <a:r>
              <a:rPr lang="en" u="sng" dirty="0" smtClean="0"/>
              <a:t>diagn</a:t>
            </a:r>
            <a:r>
              <a:rPr lang="sr-Latn-RS" u="sng" dirty="0" smtClean="0"/>
              <a:t>osis</a:t>
            </a:r>
            <a:r>
              <a:rPr lang="en" u="sng" dirty="0" smtClean="0"/>
              <a:t> </a:t>
            </a:r>
            <a:r>
              <a:rPr lang="en" u="sng" dirty="0"/>
              <a:t>:</a:t>
            </a:r>
            <a:r>
              <a:rPr lang="en" dirty="0"/>
              <a:t> any infection with obstructive jaundice </a:t>
            </a:r>
            <a:r>
              <a:rPr lang="en" dirty="0" smtClean="0"/>
              <a:t>(</a:t>
            </a:r>
            <a:r>
              <a:rPr lang="sr-Latn-RS" dirty="0" smtClean="0"/>
              <a:t>ultrasound</a:t>
            </a:r>
            <a:r>
              <a:rPr lang="en" dirty="0" smtClean="0"/>
              <a:t>)</a:t>
            </a:r>
            <a:endParaRPr lang="sr-Latn-RS" dirty="0"/>
          </a:p>
          <a:p>
            <a:r>
              <a:rPr lang="en" u="sng" dirty="0"/>
              <a:t>treatment : </a:t>
            </a:r>
            <a:r>
              <a:rPr lang="en" dirty="0"/>
              <a:t>antibiotic therapy, adequate rehydration, decompression of the biliary tree</a:t>
            </a:r>
          </a:p>
          <a:p>
            <a:r>
              <a:rPr lang="en" u="sng" dirty="0"/>
              <a:t>complications </a:t>
            </a:r>
            <a:r>
              <a:rPr lang="en" dirty="0"/>
              <a:t>: multiple </a:t>
            </a:r>
            <a:r>
              <a:rPr lang="en" dirty="0" smtClean="0"/>
              <a:t>liver</a:t>
            </a:r>
            <a:r>
              <a:rPr lang="sr-Latn-RS" dirty="0" smtClean="0"/>
              <a:t> abscesses</a:t>
            </a:r>
            <a:r>
              <a:rPr lang="en" dirty="0" smtClean="0"/>
              <a:t> </a:t>
            </a:r>
            <a:endParaRPr lang="sr-Latn-RS" dirty="0"/>
          </a:p>
          <a:p>
            <a:endParaRPr lang="sr-Cyrl-RS" dirty="0"/>
          </a:p>
        </p:txBody>
      </p:sp>
      <p:pic>
        <p:nvPicPr>
          <p:cNvPr id="5" name="Picture 4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9516484"/>
      </p:ext>
    </p:extLst>
  </p:cSld>
  <p:clrMapOvr>
    <a:masterClrMapping/>
  </p:clrMapOvr>
  <p:transition advTm="336680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051304" y="982132"/>
            <a:ext cx="8845293" cy="1303867"/>
          </a:xfrm>
        </p:spPr>
        <p:txBody>
          <a:bodyPr/>
          <a:lstStyle/>
          <a:p>
            <a:r>
              <a:rPr lang="sr-Latn-RS" dirty="0" smtClean="0"/>
              <a:t>Gallstone ileus</a:t>
            </a:r>
            <a:endParaRPr lang="sr-Latn-R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295401" y="2556932"/>
            <a:ext cx="9601196" cy="3702200"/>
          </a:xfrm>
        </p:spPr>
        <p:txBody>
          <a:bodyPr>
            <a:normAutofit lnSpcReduction="10000"/>
          </a:bodyPr>
          <a:lstStyle/>
          <a:p>
            <a:r>
              <a:rPr lang="sr-Latn-RS" dirty="0" smtClean="0"/>
              <a:t>Gallstone </a:t>
            </a:r>
            <a:r>
              <a:rPr lang="en" dirty="0" smtClean="0"/>
              <a:t>ileus </a:t>
            </a:r>
            <a:r>
              <a:rPr lang="en" dirty="0"/>
              <a:t>is an obturation ileus, most often of the small intestine</a:t>
            </a:r>
          </a:p>
          <a:p>
            <a:r>
              <a:rPr lang="en" dirty="0"/>
              <a:t>1-3% of all small bowel ileus</a:t>
            </a:r>
          </a:p>
          <a:p>
            <a:r>
              <a:rPr lang="en" dirty="0"/>
              <a:t>25% in patients older than 65 years.</a:t>
            </a:r>
          </a:p>
          <a:p>
            <a:r>
              <a:rPr lang="en" dirty="0"/>
              <a:t>passage of gallstones through a biliodigestive fistula</a:t>
            </a:r>
          </a:p>
          <a:p>
            <a:r>
              <a:rPr lang="sr-Latn-RS" dirty="0" smtClean="0"/>
              <a:t>c</a:t>
            </a:r>
            <a:r>
              <a:rPr lang="en" dirty="0" smtClean="0"/>
              <a:t>alculi </a:t>
            </a:r>
            <a:r>
              <a:rPr lang="en" dirty="0"/>
              <a:t>smaller than 2.5 cm pass without significant symptoms</a:t>
            </a:r>
          </a:p>
          <a:p>
            <a:r>
              <a:rPr lang="en" dirty="0" smtClean="0"/>
              <a:t>Bouveret </a:t>
            </a:r>
            <a:r>
              <a:rPr lang="en" dirty="0"/>
              <a:t>syndrome - persistent vomiting</a:t>
            </a:r>
          </a:p>
          <a:p>
            <a:r>
              <a:rPr lang="en" dirty="0"/>
              <a:t>more often it </a:t>
            </a:r>
            <a:r>
              <a:rPr lang="sr-Latn-RS" dirty="0" smtClean="0"/>
              <a:t>becomes impacted </a:t>
            </a:r>
            <a:r>
              <a:rPr lang="en" dirty="0" smtClean="0"/>
              <a:t>in </a:t>
            </a:r>
            <a:r>
              <a:rPr lang="en" dirty="0"/>
              <a:t>the terminal ileum, </a:t>
            </a:r>
            <a:r>
              <a:rPr lang="sr-Latn-RS" dirty="0" smtClean="0"/>
              <a:t>because of </a:t>
            </a:r>
            <a:r>
              <a:rPr lang="en" dirty="0" smtClean="0"/>
              <a:t>a </a:t>
            </a:r>
            <a:r>
              <a:rPr lang="en" dirty="0"/>
              <a:t>smaller caliber</a:t>
            </a:r>
          </a:p>
          <a:p>
            <a:endParaRPr lang="sr-Cyrl-RS" dirty="0"/>
          </a:p>
        </p:txBody>
      </p:sp>
      <p:pic>
        <p:nvPicPr>
          <p:cNvPr id="4" name="Picture 3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4820619"/>
      </p:ext>
    </p:extLst>
  </p:cSld>
  <p:clrMapOvr>
    <a:masterClrMapping/>
  </p:clrMapOvr>
  <p:transition advTm="174620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0314" y="982132"/>
            <a:ext cx="9016283" cy="1303867"/>
          </a:xfrm>
        </p:spPr>
        <p:txBody>
          <a:bodyPr/>
          <a:lstStyle/>
          <a:p>
            <a:r>
              <a:rPr lang="sr-Latn-RS" dirty="0"/>
              <a:t>Gallstone ileus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1" y="2509809"/>
            <a:ext cx="6689500" cy="3697807"/>
          </a:xfrm>
        </p:spPr>
        <p:txBody>
          <a:bodyPr>
            <a:normAutofit lnSpcReduction="10000"/>
          </a:bodyPr>
          <a:lstStyle/>
          <a:p>
            <a:r>
              <a:rPr lang="en" u="sng" dirty="0"/>
              <a:t>Clinical signs: </a:t>
            </a:r>
            <a:r>
              <a:rPr lang="en" dirty="0"/>
              <a:t>1. gas in the biliary tree (pneumobilia), 2. intestinal obstruction (hydrogas levels), 3. visualization of the calculus on the native image, 4. change in the position of the previously diagnosed calculus</a:t>
            </a:r>
          </a:p>
          <a:p>
            <a:r>
              <a:rPr lang="en" dirty="0"/>
              <a:t>accurate diagnosis in 30-40% of cases</a:t>
            </a:r>
          </a:p>
          <a:p>
            <a:r>
              <a:rPr lang="en" dirty="0"/>
              <a:t>patient is operated under the clinical </a:t>
            </a:r>
            <a:r>
              <a:rPr lang="sr-Latn-RS" dirty="0" smtClean="0"/>
              <a:t>manifestation </a:t>
            </a:r>
            <a:r>
              <a:rPr lang="en" dirty="0" smtClean="0"/>
              <a:t>of </a:t>
            </a:r>
            <a:r>
              <a:rPr lang="en" dirty="0"/>
              <a:t>ileus or acute abdomen</a:t>
            </a:r>
          </a:p>
          <a:p>
            <a:r>
              <a:rPr lang="en" u="sng" dirty="0"/>
              <a:t>treatment: </a:t>
            </a:r>
            <a:r>
              <a:rPr lang="en" dirty="0"/>
              <a:t>surgical (enterolithotomy)</a:t>
            </a:r>
          </a:p>
        </p:txBody>
      </p:sp>
      <p:pic>
        <p:nvPicPr>
          <p:cNvPr id="4" name="Picture 3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Резултат слика за gallstone ileu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7142" y="3800887"/>
            <a:ext cx="3695208" cy="2406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5341135"/>
      </p:ext>
    </p:extLst>
  </p:cSld>
  <p:clrMapOvr>
    <a:masterClrMapping/>
  </p:clrMapOvr>
  <p:transition advTm="131190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1304" y="982132"/>
            <a:ext cx="8845293" cy="1303867"/>
          </a:xfrm>
        </p:spPr>
        <p:txBody>
          <a:bodyPr>
            <a:normAutofit fontScale="90000"/>
          </a:bodyPr>
          <a:lstStyle/>
          <a:p>
            <a:r>
              <a:rPr lang="en" dirty="0"/>
              <a:t>TUMORS OF THE BILIARY SYSTEM </a:t>
            </a:r>
            <a:r>
              <a:rPr lang="sr-Cyrl-RS" dirty="0"/>
              <a:t/>
            </a:r>
            <a:br>
              <a:rPr lang="sr-Cyrl-RS" dirty="0"/>
            </a:br>
            <a:r>
              <a:rPr lang="sr-Latn-RS" dirty="0" smtClean="0"/>
              <a:t>(</a:t>
            </a:r>
            <a:r>
              <a:rPr lang="en" dirty="0" smtClean="0"/>
              <a:t>benign </a:t>
            </a:r>
            <a:r>
              <a:rPr lang="en" dirty="0"/>
              <a:t>tumors of the </a:t>
            </a:r>
            <a:r>
              <a:rPr lang="en" dirty="0" smtClean="0"/>
              <a:t>gallbladder</a:t>
            </a:r>
            <a:r>
              <a:rPr lang="sr-Latn-RS" dirty="0" smtClean="0"/>
              <a:t>)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6983" y="2556932"/>
            <a:ext cx="10432868" cy="3660988"/>
          </a:xfrm>
        </p:spPr>
        <p:txBody>
          <a:bodyPr/>
          <a:lstStyle/>
          <a:p>
            <a:pPr marL="0" indent="0">
              <a:buNone/>
            </a:pPr>
            <a:endParaRPr lang="sr-Cyrl-RS" dirty="0"/>
          </a:p>
          <a:p>
            <a:r>
              <a:rPr lang="en" dirty="0"/>
              <a:t>1. </a:t>
            </a:r>
            <a:r>
              <a:rPr lang="en" b="1" dirty="0"/>
              <a:t>papillomas </a:t>
            </a:r>
            <a:r>
              <a:rPr lang="en" dirty="0"/>
              <a:t>(proliferations on the stalk covered with </a:t>
            </a:r>
            <a:r>
              <a:rPr lang="en" dirty="0" smtClean="0"/>
              <a:t>gallbladder </a:t>
            </a:r>
            <a:r>
              <a:rPr lang="en" dirty="0"/>
              <a:t>epithelium</a:t>
            </a:r>
          </a:p>
          <a:p>
            <a:r>
              <a:rPr lang="en" dirty="0"/>
              <a:t>2. </a:t>
            </a:r>
            <a:r>
              <a:rPr lang="en" b="1" dirty="0"/>
              <a:t>adenomas </a:t>
            </a:r>
            <a:r>
              <a:rPr lang="en" dirty="0"/>
              <a:t>(precancerous lesion – in the infundibulum of the gallbladder, altering)</a:t>
            </a:r>
          </a:p>
          <a:p>
            <a:r>
              <a:rPr lang="en" dirty="0"/>
              <a:t>3. </a:t>
            </a:r>
            <a:r>
              <a:rPr lang="en" b="1" dirty="0"/>
              <a:t>inflammatory polyps </a:t>
            </a:r>
            <a:r>
              <a:rPr lang="en" dirty="0"/>
              <a:t>(pseudotumor changes)</a:t>
            </a:r>
          </a:p>
          <a:p>
            <a:r>
              <a:rPr lang="en" dirty="0"/>
              <a:t>4. </a:t>
            </a:r>
            <a:r>
              <a:rPr lang="en" b="1" dirty="0"/>
              <a:t>cholesterol polyps </a:t>
            </a:r>
            <a:r>
              <a:rPr lang="en" dirty="0"/>
              <a:t>(pseudotumors 1-6 </a:t>
            </a:r>
            <a:r>
              <a:rPr lang="en" dirty="0" smtClean="0"/>
              <a:t>mm</a:t>
            </a:r>
            <a:r>
              <a:rPr lang="sr-Latn-RS" dirty="0" smtClean="0"/>
              <a:t>,</a:t>
            </a:r>
            <a:r>
              <a:rPr lang="en" dirty="0" smtClean="0"/>
              <a:t> </a:t>
            </a:r>
            <a:r>
              <a:rPr lang="en" dirty="0"/>
              <a:t>they do not </a:t>
            </a:r>
            <a:r>
              <a:rPr lang="sr-Latn-RS" dirty="0" smtClean="0"/>
              <a:t>alter</a:t>
            </a:r>
            <a:r>
              <a:rPr lang="en" dirty="0" smtClean="0"/>
              <a:t>)</a:t>
            </a:r>
            <a:endParaRPr lang="en" dirty="0"/>
          </a:p>
          <a:p>
            <a:r>
              <a:rPr lang="en" dirty="0"/>
              <a:t>5. </a:t>
            </a:r>
            <a:r>
              <a:rPr lang="en" b="1" dirty="0"/>
              <a:t>lipomas, fibromas and leiomyomas </a:t>
            </a:r>
            <a:r>
              <a:rPr lang="en" dirty="0"/>
              <a:t>are rare</a:t>
            </a:r>
            <a:endParaRPr lang="sr-Latn-RS" dirty="0"/>
          </a:p>
        </p:txBody>
      </p:sp>
      <p:pic>
        <p:nvPicPr>
          <p:cNvPr id="4" name="Picture 3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7371347"/>
      </p:ext>
    </p:extLst>
  </p:cSld>
  <p:clrMapOvr>
    <a:masterClrMapping/>
  </p:clrMapOvr>
  <p:transition advTm="133870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6810" y="982132"/>
            <a:ext cx="8649787" cy="1303867"/>
          </a:xfrm>
        </p:spPr>
        <p:txBody>
          <a:bodyPr>
            <a:normAutofit fontScale="90000"/>
          </a:bodyPr>
          <a:lstStyle/>
          <a:p>
            <a:r>
              <a:rPr lang="en" dirty="0"/>
              <a:t>TUMORS OF THE BILIARY SYSTEM </a:t>
            </a:r>
            <a:r>
              <a:rPr lang="sr-Cyrl-RS" dirty="0"/>
              <a:t/>
            </a:r>
            <a:br>
              <a:rPr lang="sr-Cyrl-RS" dirty="0"/>
            </a:br>
            <a:r>
              <a:rPr lang="sr-Latn-RS" dirty="0"/>
              <a:t>(</a:t>
            </a:r>
            <a:r>
              <a:rPr lang="en" dirty="0"/>
              <a:t>benign tumors of the gallbladder</a:t>
            </a:r>
            <a:r>
              <a:rPr lang="sr-Latn-RS" dirty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" u="sng" dirty="0"/>
              <a:t>Symptoms: </a:t>
            </a:r>
            <a:r>
              <a:rPr lang="en" dirty="0"/>
              <a:t>patients usually without complaints</a:t>
            </a:r>
          </a:p>
          <a:p>
            <a:r>
              <a:rPr lang="en" u="sng" dirty="0"/>
              <a:t>Diagnosis:</a:t>
            </a:r>
            <a:r>
              <a:rPr lang="en" dirty="0"/>
              <a:t> </a:t>
            </a:r>
            <a:r>
              <a:rPr lang="sr-Latn-RS" dirty="0" smtClean="0"/>
              <a:t> </a:t>
            </a:r>
            <a:r>
              <a:rPr lang="en" dirty="0" smtClean="0"/>
              <a:t>established </a:t>
            </a:r>
            <a:r>
              <a:rPr lang="en" dirty="0"/>
              <a:t>during routine US examinations</a:t>
            </a:r>
          </a:p>
          <a:p>
            <a:r>
              <a:rPr lang="en" u="sng" dirty="0"/>
              <a:t>Treatment</a:t>
            </a:r>
            <a:r>
              <a:rPr lang="en" dirty="0"/>
              <a:t>: surgical</a:t>
            </a:r>
            <a:endParaRPr lang="en-US" dirty="0"/>
          </a:p>
        </p:txBody>
      </p:sp>
      <p:pic>
        <p:nvPicPr>
          <p:cNvPr id="4" name="Picture 3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Резултат слика за polyposis vesicae fellea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160" y="3691823"/>
            <a:ext cx="3216720" cy="2454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Резултат слика за polyposis vesicae fellea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2837" y="3691823"/>
            <a:ext cx="2970802" cy="2454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4892936"/>
      </p:ext>
    </p:extLst>
  </p:cSld>
  <p:clrMapOvr>
    <a:masterClrMapping/>
  </p:clrMapOvr>
  <p:transition advTm="126690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1314" y="982132"/>
            <a:ext cx="8545284" cy="1303867"/>
          </a:xfrm>
        </p:spPr>
        <p:txBody>
          <a:bodyPr>
            <a:normAutofit/>
          </a:bodyPr>
          <a:lstStyle/>
          <a:p>
            <a:r>
              <a:rPr lang="sr-Latn-RS" dirty="0" smtClean="0"/>
              <a:t>Cholesterolosis of the gallbladder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" dirty="0"/>
              <a:t>"raspberry </a:t>
            </a:r>
            <a:r>
              <a:rPr lang="en" dirty="0" smtClean="0"/>
              <a:t>gallbladder</a:t>
            </a:r>
            <a:r>
              <a:rPr lang="en" dirty="0"/>
              <a:t>"</a:t>
            </a:r>
          </a:p>
          <a:p>
            <a:r>
              <a:rPr lang="en" dirty="0" smtClean="0"/>
              <a:t>deposits </a:t>
            </a:r>
            <a:r>
              <a:rPr lang="en" dirty="0"/>
              <a:t>of triglycerides and cholesterol in macrophages of the epithelium and stroma of the gallbladder</a:t>
            </a:r>
            <a:endParaRPr lang="sr-Cyrl-RS" dirty="0"/>
          </a:p>
          <a:p>
            <a:r>
              <a:rPr lang="en" dirty="0" smtClean="0"/>
              <a:t>is </a:t>
            </a:r>
            <a:r>
              <a:rPr lang="en" dirty="0"/>
              <a:t>found in 10% of HP findings</a:t>
            </a:r>
          </a:p>
          <a:p>
            <a:r>
              <a:rPr lang="en" dirty="0"/>
              <a:t>Patients mostly without complaints</a:t>
            </a:r>
          </a:p>
          <a:p>
            <a:r>
              <a:rPr lang="en" dirty="0"/>
              <a:t>The diagnosis is made by US or cholangiography</a:t>
            </a:r>
            <a:endParaRPr lang="en-US" dirty="0"/>
          </a:p>
        </p:txBody>
      </p:sp>
      <p:pic>
        <p:nvPicPr>
          <p:cNvPr id="4" name="Picture 3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1434759"/>
      </p:ext>
    </p:extLst>
  </p:cSld>
  <p:clrMapOvr>
    <a:masterClrMapping/>
  </p:clrMapOvr>
  <p:transition advTm="67190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010" y="982132"/>
            <a:ext cx="8954587" cy="1303867"/>
          </a:xfrm>
        </p:spPr>
        <p:txBody>
          <a:bodyPr>
            <a:normAutofit fontScale="90000"/>
          </a:bodyPr>
          <a:lstStyle/>
          <a:p>
            <a:r>
              <a:rPr lang="en" dirty="0"/>
              <a:t>TUMORS OF THE BILIARY </a:t>
            </a:r>
            <a:r>
              <a:rPr lang="en" dirty="0" smtClean="0"/>
              <a:t>SYSTEM </a:t>
            </a:r>
            <a:r>
              <a:rPr lang="sr-Cyrl-RS" dirty="0"/>
              <a:t/>
            </a:r>
            <a:br>
              <a:rPr lang="sr-Cyrl-RS" dirty="0"/>
            </a:br>
            <a:r>
              <a:rPr lang="sr-Latn-RS" dirty="0" smtClean="0"/>
              <a:t>(</a:t>
            </a:r>
            <a:r>
              <a:rPr lang="en" dirty="0" smtClean="0"/>
              <a:t>malignant </a:t>
            </a:r>
            <a:r>
              <a:rPr lang="en" dirty="0"/>
              <a:t>tumors of the </a:t>
            </a:r>
            <a:r>
              <a:rPr lang="en" dirty="0" smtClean="0"/>
              <a:t>gallbladder</a:t>
            </a:r>
            <a:r>
              <a:rPr lang="sr-Latn-RS" dirty="0"/>
              <a:t>)</a:t>
            </a:r>
            <a:r>
              <a:rPr lang="en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1" y="2556931"/>
            <a:ext cx="7134496" cy="3704531"/>
          </a:xfrm>
        </p:spPr>
        <p:txBody>
          <a:bodyPr>
            <a:normAutofit fontScale="85000" lnSpcReduction="20000"/>
          </a:bodyPr>
          <a:lstStyle/>
          <a:p>
            <a:r>
              <a:rPr lang="en" dirty="0"/>
              <a:t>the most common carcinoma of the biliary tract</a:t>
            </a:r>
          </a:p>
          <a:p>
            <a:r>
              <a:rPr lang="en" dirty="0"/>
              <a:t>3-4 times more common in women</a:t>
            </a:r>
          </a:p>
          <a:p>
            <a:r>
              <a:rPr lang="en" dirty="0"/>
              <a:t>cholelithiasis present in 80% of cases</a:t>
            </a:r>
          </a:p>
          <a:p>
            <a:r>
              <a:rPr lang="en" dirty="0"/>
              <a:t>The most common location is the fundus </a:t>
            </a:r>
            <a:r>
              <a:rPr lang="en" dirty="0" smtClean="0"/>
              <a:t>of </a:t>
            </a:r>
            <a:r>
              <a:rPr lang="en" dirty="0"/>
              <a:t>gallbladder</a:t>
            </a:r>
          </a:p>
          <a:p>
            <a:r>
              <a:rPr lang="en" dirty="0"/>
              <a:t>In 2/3 cases, it invades the surrounding tissue</a:t>
            </a:r>
          </a:p>
          <a:p>
            <a:r>
              <a:rPr lang="en" u="sng" dirty="0"/>
              <a:t>Clinical </a:t>
            </a:r>
            <a:r>
              <a:rPr lang="sr-Latn-RS" u="sng" dirty="0" smtClean="0"/>
              <a:t>manifestations</a:t>
            </a:r>
            <a:r>
              <a:rPr lang="en" dirty="0" smtClean="0"/>
              <a:t>: </a:t>
            </a:r>
            <a:r>
              <a:rPr lang="en" dirty="0"/>
              <a:t>complaints appear late (biliary colic, jaundice, </a:t>
            </a:r>
            <a:r>
              <a:rPr lang="en" dirty="0" smtClean="0"/>
              <a:t>ascit</a:t>
            </a:r>
            <a:r>
              <a:rPr lang="sr-Latn-RS" dirty="0" smtClean="0"/>
              <a:t>es</a:t>
            </a:r>
            <a:r>
              <a:rPr lang="en" dirty="0" smtClean="0"/>
              <a:t> </a:t>
            </a:r>
            <a:r>
              <a:rPr lang="en" dirty="0"/>
              <a:t>)</a:t>
            </a:r>
            <a:endParaRPr lang="sr-Cyrl-RS" dirty="0"/>
          </a:p>
          <a:p>
            <a:r>
              <a:rPr lang="en" u="sng" dirty="0"/>
              <a:t>Treatment</a:t>
            </a:r>
            <a:r>
              <a:rPr lang="en" dirty="0"/>
              <a:t>: </a:t>
            </a:r>
            <a:r>
              <a:rPr lang="sr-Latn-RS" dirty="0" smtClean="0"/>
              <a:t> - </a:t>
            </a:r>
            <a:r>
              <a:rPr lang="en" dirty="0" smtClean="0"/>
              <a:t>surgical</a:t>
            </a:r>
            <a:r>
              <a:rPr lang="en" dirty="0"/>
              <a:t>, liver resection failed</a:t>
            </a:r>
          </a:p>
          <a:p>
            <a:pPr marL="0" indent="0">
              <a:buNone/>
            </a:pPr>
            <a:r>
              <a:rPr lang="en" dirty="0"/>
              <a:t> </a:t>
            </a:r>
            <a:r>
              <a:rPr lang="sr-Latn-RS" dirty="0" smtClean="0"/>
              <a:t>                       - </a:t>
            </a:r>
            <a:r>
              <a:rPr lang="en" dirty="0" smtClean="0"/>
              <a:t>chemotherapy </a:t>
            </a:r>
            <a:r>
              <a:rPr lang="en" dirty="0"/>
              <a:t>- without results</a:t>
            </a:r>
          </a:p>
          <a:p>
            <a:r>
              <a:rPr lang="en" u="sng" dirty="0"/>
              <a:t>Prognosis</a:t>
            </a:r>
            <a:r>
              <a:rPr lang="en" dirty="0"/>
              <a:t>: bad, 80% of patients do not survive a year</a:t>
            </a:r>
            <a:endParaRPr lang="en-US" dirty="0"/>
          </a:p>
        </p:txBody>
      </p:sp>
      <p:pic>
        <p:nvPicPr>
          <p:cNvPr id="2050" name="Picture 2" descr="Резултат слика за polyposis vesicae fellea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619" b="15622"/>
          <a:stretch/>
        </p:blipFill>
        <p:spPr bwMode="auto">
          <a:xfrm>
            <a:off x="8516983" y="2795451"/>
            <a:ext cx="2934788" cy="2650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8359911"/>
      </p:ext>
    </p:extLst>
  </p:cSld>
  <p:clrMapOvr>
    <a:masterClrMapping/>
  </p:clrMapOvr>
  <p:transition advTm="173550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1304" y="982132"/>
            <a:ext cx="8845293" cy="1303867"/>
          </a:xfrm>
        </p:spPr>
        <p:txBody>
          <a:bodyPr>
            <a:normAutofit fontScale="90000"/>
          </a:bodyPr>
          <a:lstStyle/>
          <a:p>
            <a:r>
              <a:rPr lang="en" dirty="0"/>
              <a:t>TUMORS OF THE BILIARY SYSTEM </a:t>
            </a:r>
            <a:r>
              <a:rPr lang="sr-Cyrl-RS" dirty="0"/>
              <a:t/>
            </a:r>
            <a:br>
              <a:rPr lang="sr-Cyrl-RS" dirty="0"/>
            </a:br>
            <a:r>
              <a:rPr lang="sr-Latn-RS" dirty="0"/>
              <a:t>(</a:t>
            </a:r>
            <a:r>
              <a:rPr lang="en" dirty="0"/>
              <a:t>malignant tumors of </a:t>
            </a:r>
            <a:r>
              <a:rPr lang="sr-Latn-RS" dirty="0" smtClean="0"/>
              <a:t>CBD)</a:t>
            </a:r>
            <a:r>
              <a:rPr lang="en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314" y="2509809"/>
            <a:ext cx="7750629" cy="3751653"/>
          </a:xfrm>
        </p:spPr>
        <p:txBody>
          <a:bodyPr>
            <a:normAutofit fontScale="85000" lnSpcReduction="20000"/>
          </a:bodyPr>
          <a:lstStyle/>
          <a:p>
            <a:r>
              <a:rPr lang="en" dirty="0" smtClean="0"/>
              <a:t>increasing </a:t>
            </a:r>
            <a:r>
              <a:rPr lang="en" dirty="0"/>
              <a:t>incidence</a:t>
            </a:r>
          </a:p>
          <a:p>
            <a:r>
              <a:rPr lang="sr-Latn-RS" dirty="0" smtClean="0"/>
              <a:t>People </a:t>
            </a:r>
            <a:r>
              <a:rPr lang="en" dirty="0" smtClean="0"/>
              <a:t>in </a:t>
            </a:r>
            <a:r>
              <a:rPr lang="en" dirty="0"/>
              <a:t>the 6th and 7th decade of life (more often men)</a:t>
            </a:r>
          </a:p>
          <a:p>
            <a:r>
              <a:rPr lang="en" u="sng" dirty="0" smtClean="0"/>
              <a:t>Etiology</a:t>
            </a:r>
            <a:r>
              <a:rPr lang="sr-Latn-RS" dirty="0" smtClean="0"/>
              <a:t> </a:t>
            </a:r>
            <a:r>
              <a:rPr lang="en" dirty="0" smtClean="0"/>
              <a:t>: </a:t>
            </a:r>
            <a:r>
              <a:rPr lang="en" dirty="0"/>
              <a:t>unknown</a:t>
            </a:r>
          </a:p>
          <a:p>
            <a:r>
              <a:rPr lang="en" dirty="0"/>
              <a:t>Tumors are most often localized in the upper third of the extrahepatic bile ducts (50%) </a:t>
            </a:r>
            <a:r>
              <a:rPr lang="en" b="1" dirty="0"/>
              <a:t>Klatskin 's </a:t>
            </a:r>
            <a:r>
              <a:rPr lang="en" dirty="0"/>
              <a:t>tumor is at the junction of the hepatic ducts</a:t>
            </a:r>
          </a:p>
          <a:p>
            <a:r>
              <a:rPr lang="en" u="sng" dirty="0"/>
              <a:t>Clinical picture</a:t>
            </a:r>
            <a:r>
              <a:rPr lang="en" dirty="0"/>
              <a:t> : icterus, itching, pain in the upper half of the abdomen, anorexia, vomiting, diarrhea, chills, shivering, fever</a:t>
            </a:r>
          </a:p>
          <a:p>
            <a:r>
              <a:rPr lang="en" u="sng" dirty="0"/>
              <a:t>Diagnosis</a:t>
            </a:r>
            <a:r>
              <a:rPr lang="en" dirty="0"/>
              <a:t> : laboratory analyses, US, CT, ERCP</a:t>
            </a:r>
          </a:p>
          <a:p>
            <a:r>
              <a:rPr lang="en" u="sng" dirty="0"/>
              <a:t>Treatment</a:t>
            </a:r>
            <a:r>
              <a:rPr lang="en" dirty="0"/>
              <a:t> : </a:t>
            </a:r>
            <a:r>
              <a:rPr lang="sr-Latn-RS" dirty="0" smtClean="0"/>
              <a:t>- </a:t>
            </a:r>
            <a:r>
              <a:rPr lang="en" dirty="0" smtClean="0"/>
              <a:t>non-operative </a:t>
            </a:r>
            <a:r>
              <a:rPr lang="en" dirty="0"/>
              <a:t>- </a:t>
            </a:r>
            <a:r>
              <a:rPr lang="en" dirty="0" smtClean="0"/>
              <a:t>endoprosthes</a:t>
            </a:r>
            <a:r>
              <a:rPr lang="sr-Latn-RS" dirty="0" smtClean="0"/>
              <a:t>i</a:t>
            </a:r>
            <a:r>
              <a:rPr lang="en" dirty="0" smtClean="0"/>
              <a:t>s</a:t>
            </a:r>
            <a:endParaRPr lang="en" dirty="0"/>
          </a:p>
          <a:p>
            <a:pPr marL="0" indent="0">
              <a:buNone/>
            </a:pPr>
            <a:r>
              <a:rPr lang="sr-Latn-RS" dirty="0" smtClean="0"/>
              <a:t>                       - </a:t>
            </a:r>
            <a:r>
              <a:rPr lang="en" dirty="0" smtClean="0"/>
              <a:t>operative </a:t>
            </a:r>
            <a:r>
              <a:rPr lang="en" dirty="0"/>
              <a:t>- resection (reconstruction with isolated gyrus)</a:t>
            </a:r>
          </a:p>
          <a:p>
            <a:endParaRPr lang="sr-Cyrl-RS" dirty="0"/>
          </a:p>
          <a:p>
            <a:endParaRPr lang="en-US" dirty="0"/>
          </a:p>
        </p:txBody>
      </p:sp>
      <p:pic>
        <p:nvPicPr>
          <p:cNvPr id="4" name="Picture 3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Резултат слика за klatskinov carcinoma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75" t="13312" r="2086" b="4508"/>
          <a:stretch/>
        </p:blipFill>
        <p:spPr bwMode="auto">
          <a:xfrm>
            <a:off x="8577943" y="2838994"/>
            <a:ext cx="2790053" cy="3143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55923"/>
      </p:ext>
    </p:extLst>
  </p:cSld>
  <p:clrMapOvr>
    <a:masterClrMapping/>
  </p:clrMapOvr>
  <p:transition advTm="26299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38528" y="982132"/>
            <a:ext cx="8958070" cy="1303867"/>
          </a:xfrm>
        </p:spPr>
        <p:txBody>
          <a:bodyPr>
            <a:normAutofit/>
          </a:bodyPr>
          <a:lstStyle/>
          <a:p>
            <a:r>
              <a:rPr lang="en" dirty="0"/>
              <a:t>LIVER </a:t>
            </a:r>
            <a:r>
              <a:rPr lang="en" dirty="0" smtClean="0"/>
              <a:t>VASCULARIZATION</a:t>
            </a:r>
            <a:endParaRPr lang="sr-Latn-RS" dirty="0"/>
          </a:p>
        </p:txBody>
      </p:sp>
      <p:pic>
        <p:nvPicPr>
          <p:cNvPr id="4" name="Picture 6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2" name="Picture 2" descr="Резултат слика за vascularisation liv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977" y="2509810"/>
            <a:ext cx="4267200" cy="371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Сродна слик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5994" y="2640169"/>
            <a:ext cx="4692271" cy="3418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4713663"/>
      </p:ext>
    </p:extLst>
  </p:cSld>
  <p:clrMapOvr>
    <a:masterClrMapping/>
  </p:clrMapOvr>
  <p:transition advTm="425110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8434" y="982132"/>
            <a:ext cx="8728164" cy="130386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2338" y="3217816"/>
            <a:ext cx="9601196" cy="125403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" sz="3600" dirty="0"/>
              <a:t> </a:t>
            </a:r>
            <a:r>
              <a:rPr lang="en" sz="4000" dirty="0"/>
              <a:t>THANK YOU FOR </a:t>
            </a:r>
            <a:r>
              <a:rPr lang="en" sz="4000"/>
              <a:t>YOUR </a:t>
            </a:r>
            <a:r>
              <a:rPr lang="en" sz="4000" smtClean="0"/>
              <a:t>ATTENTION</a:t>
            </a:r>
            <a:endParaRPr lang="en-US" sz="4400" b="1" dirty="0"/>
          </a:p>
        </p:txBody>
      </p:sp>
      <p:pic>
        <p:nvPicPr>
          <p:cNvPr id="4" name="Picture 3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0132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08348" y="982132"/>
            <a:ext cx="8488249" cy="1303867"/>
          </a:xfrm>
        </p:spPr>
        <p:txBody>
          <a:bodyPr/>
          <a:lstStyle/>
          <a:p>
            <a:r>
              <a:rPr lang="en" dirty="0"/>
              <a:t>STRUCTURE OF THE LIVER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2488193"/>
            <a:ext cx="7475113" cy="3700104"/>
          </a:xfrm>
        </p:spPr>
        <p:txBody>
          <a:bodyPr>
            <a:noAutofit/>
          </a:bodyPr>
          <a:lstStyle/>
          <a:p>
            <a:r>
              <a:rPr lang="en" sz="1800" dirty="0"/>
              <a:t>The liver is made up of </a:t>
            </a:r>
            <a:r>
              <a:rPr lang="en" sz="1800" dirty="0">
                <a:solidFill>
                  <a:srgbClr val="FF0000"/>
                </a:solidFill>
              </a:rPr>
              <a:t>hepatocytes</a:t>
            </a:r>
          </a:p>
          <a:p>
            <a:r>
              <a:rPr lang="en" sz="1800" dirty="0" smtClean="0"/>
              <a:t>hepatocytes </a:t>
            </a:r>
            <a:r>
              <a:rPr lang="en" sz="1800" dirty="0"/>
              <a:t>are placed around the central vein in the form of beds. Between the two rows of beds there is a bile duct</a:t>
            </a:r>
          </a:p>
          <a:p>
            <a:r>
              <a:rPr lang="en" sz="1800" dirty="0"/>
              <a:t>Venous blood flows towards the venous </a:t>
            </a:r>
            <a:r>
              <a:rPr lang="en" sz="1800" dirty="0">
                <a:solidFill>
                  <a:srgbClr val="FF0000"/>
                </a:solidFill>
              </a:rPr>
              <a:t>sinusoids</a:t>
            </a:r>
          </a:p>
          <a:p>
            <a:r>
              <a:rPr lang="en" sz="1800" dirty="0"/>
              <a:t>Along the wall of the sinusoid are </a:t>
            </a:r>
            <a:r>
              <a:rPr lang="en" sz="1800" dirty="0" smtClean="0"/>
              <a:t>Kupffer's </a:t>
            </a:r>
            <a:r>
              <a:rPr lang="en" sz="1800" dirty="0"/>
              <a:t>cells (they belong to the reticuloendothelial system and have the ability </a:t>
            </a:r>
            <a:r>
              <a:rPr lang="en" sz="1800" dirty="0" smtClean="0"/>
              <a:t>of phagocytose </a:t>
            </a:r>
            <a:r>
              <a:rPr lang="en" sz="1800" dirty="0"/>
              <a:t>bacteria and other substances</a:t>
            </a:r>
          </a:p>
          <a:p>
            <a:r>
              <a:rPr lang="en" sz="1800" dirty="0"/>
              <a:t>The star-shaped structure of the liver is </a:t>
            </a:r>
            <a:r>
              <a:rPr lang="en" sz="1800" dirty="0" smtClean="0">
                <a:solidFill>
                  <a:srgbClr val="FF0000"/>
                </a:solidFill>
              </a:rPr>
              <a:t>Acinus</a:t>
            </a:r>
            <a:endParaRPr lang="en" sz="1800" dirty="0">
              <a:solidFill>
                <a:srgbClr val="FF0000"/>
              </a:solidFill>
            </a:endParaRPr>
          </a:p>
          <a:p>
            <a:r>
              <a:rPr lang="en" sz="1800" dirty="0"/>
              <a:t>Acini build </a:t>
            </a:r>
            <a:r>
              <a:rPr lang="en" sz="1800" dirty="0">
                <a:solidFill>
                  <a:srgbClr val="FF0000"/>
                </a:solidFill>
              </a:rPr>
              <a:t>Lobules</a:t>
            </a:r>
          </a:p>
          <a:p>
            <a:r>
              <a:rPr lang="en" sz="1800" dirty="0"/>
              <a:t>Lobules make </a:t>
            </a:r>
            <a:r>
              <a:rPr lang="en" sz="1800" dirty="0">
                <a:solidFill>
                  <a:srgbClr val="FF0000"/>
                </a:solidFill>
              </a:rPr>
              <a:t>Lobes</a:t>
            </a:r>
            <a:r>
              <a:rPr lang="en" sz="1800" u="sng" dirty="0">
                <a:solidFill>
                  <a:srgbClr val="FF0000"/>
                </a:solidFill>
              </a:rPr>
              <a:t> </a:t>
            </a:r>
            <a:endParaRPr lang="en-US" sz="1800" dirty="0"/>
          </a:p>
        </p:txBody>
      </p:sp>
      <p:pic>
        <p:nvPicPr>
          <p:cNvPr id="10242" name="Picture 2" descr="Улога јетре:Улога јетре:&#10;а)а)&#10;Јетра производи и лучи жучЈетра производи и лучи жуч&#10; 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89" t="7340" r="1723" b="7131"/>
          <a:stretch/>
        </p:blipFill>
        <p:spPr bwMode="auto">
          <a:xfrm>
            <a:off x="8744755" y="2572421"/>
            <a:ext cx="2601533" cy="3520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2637535"/>
      </p:ext>
    </p:extLst>
  </p:cSld>
  <p:clrMapOvr>
    <a:masterClrMapping/>
  </p:clrMapOvr>
  <p:transition advTm="17341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08348" y="982132"/>
            <a:ext cx="8488249" cy="1303867"/>
          </a:xfrm>
        </p:spPr>
        <p:txBody>
          <a:bodyPr/>
          <a:lstStyle/>
          <a:p>
            <a:r>
              <a:rPr lang="en" dirty="0"/>
              <a:t>STRUCTURE OF THE LIVER</a:t>
            </a:r>
            <a:endParaRPr lang="en-US" dirty="0"/>
          </a:p>
        </p:txBody>
      </p:sp>
      <p:pic>
        <p:nvPicPr>
          <p:cNvPr id="6" name="Picture 6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Picture 2" descr="Резултат слика за vascularisatio liv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3661" y="2636247"/>
            <a:ext cx="7057622" cy="3558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9053880"/>
      </p:ext>
    </p:extLst>
  </p:cSld>
  <p:clrMapOvr>
    <a:masterClrMapping/>
  </p:clrMapOvr>
  <p:transition advTm="7305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dirty="0" smtClean="0"/>
              <a:t>LIVER </a:t>
            </a:r>
            <a:r>
              <a:rPr lang="en" dirty="0"/>
              <a:t>PHYSIOLOGY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2560320"/>
            <a:ext cx="5084064" cy="3657600"/>
          </a:xfrm>
        </p:spPr>
        <p:txBody>
          <a:bodyPr>
            <a:normAutofit fontScale="92500" lnSpcReduction="10000"/>
          </a:bodyPr>
          <a:lstStyle/>
          <a:p>
            <a:r>
              <a:rPr lang="en" dirty="0" smtClean="0"/>
              <a:t>laboratory </a:t>
            </a:r>
            <a:r>
              <a:rPr lang="en" dirty="0"/>
              <a:t>of the organism</a:t>
            </a:r>
          </a:p>
          <a:p>
            <a:r>
              <a:rPr lang="en" dirty="0"/>
              <a:t>it produces and secretes bile</a:t>
            </a:r>
            <a:endParaRPr lang="sr-Latn-RS" dirty="0"/>
          </a:p>
          <a:p>
            <a:r>
              <a:rPr lang="en" dirty="0" smtClean="0"/>
              <a:t>consumes </a:t>
            </a:r>
            <a:r>
              <a:rPr lang="en" dirty="0"/>
              <a:t>20% of the total energy</a:t>
            </a:r>
            <a:endParaRPr lang="sr-Latn-RS" dirty="0"/>
          </a:p>
          <a:p>
            <a:r>
              <a:rPr lang="en" dirty="0" smtClean="0"/>
              <a:t>consumes </a:t>
            </a:r>
            <a:r>
              <a:rPr lang="en" dirty="0"/>
              <a:t>25% of the total amount of O</a:t>
            </a:r>
            <a:r>
              <a:rPr lang="en" sz="1500" dirty="0"/>
              <a:t>2</a:t>
            </a:r>
            <a:endParaRPr lang="sr-Latn-RS" dirty="0"/>
          </a:p>
          <a:p>
            <a:r>
              <a:rPr lang="en" dirty="0" smtClean="0"/>
              <a:t>produces </a:t>
            </a:r>
            <a:r>
              <a:rPr lang="en" dirty="0"/>
              <a:t>- glycogen, carnitine, creatine, plasma proteins, etc...</a:t>
            </a:r>
            <a:endParaRPr lang="sr-Latn-RS" dirty="0"/>
          </a:p>
          <a:p>
            <a:r>
              <a:rPr lang="en" dirty="0" smtClean="0"/>
              <a:t>produces: </a:t>
            </a:r>
            <a:r>
              <a:rPr lang="en" dirty="0"/>
              <a:t>aceto-acetate (for the brain, muscles, kidneys)</a:t>
            </a:r>
            <a:endParaRPr lang="sr-Latn-RS" dirty="0"/>
          </a:p>
          <a:p>
            <a:endParaRPr lang="sr-Latn-RS" dirty="0"/>
          </a:p>
          <a:p>
            <a:endParaRPr lang="sr-Latn-RS" dirty="0"/>
          </a:p>
          <a:p>
            <a:endParaRPr lang="sr-Latn-RS" dirty="0"/>
          </a:p>
          <a:p>
            <a:endParaRPr lang="sr-Latn-RS" dirty="0" smtClean="0"/>
          </a:p>
          <a:p>
            <a:endParaRPr lang="sr-Latn-RS" dirty="0" smtClean="0"/>
          </a:p>
          <a:p>
            <a:endParaRPr lang="sr-Latn-R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6271496" y="2560320"/>
            <a:ext cx="5337030" cy="3657600"/>
          </a:xfrm>
        </p:spPr>
        <p:txBody>
          <a:bodyPr>
            <a:normAutofit fontScale="92500" lnSpcReduction="10000"/>
          </a:bodyPr>
          <a:lstStyle/>
          <a:p>
            <a:r>
              <a:rPr lang="en" dirty="0"/>
              <a:t>carbohydrate metabolism</a:t>
            </a:r>
          </a:p>
          <a:p>
            <a:r>
              <a:rPr lang="en" dirty="0"/>
              <a:t>fat metabolism</a:t>
            </a:r>
          </a:p>
          <a:p>
            <a:r>
              <a:rPr lang="en" dirty="0"/>
              <a:t>protein metabolism</a:t>
            </a:r>
          </a:p>
          <a:p>
            <a:r>
              <a:rPr lang="en" dirty="0"/>
              <a:t>metabolism of vitamins (A, K)</a:t>
            </a:r>
          </a:p>
          <a:p>
            <a:r>
              <a:rPr lang="en" dirty="0"/>
              <a:t>coagulation (11 proteins and coag. factors)</a:t>
            </a:r>
          </a:p>
          <a:p>
            <a:r>
              <a:rPr lang="en" dirty="0"/>
              <a:t>regeneration (70 ml/day)</a:t>
            </a:r>
          </a:p>
          <a:p>
            <a:pPr marL="0" indent="0">
              <a:buNone/>
            </a:pPr>
            <a:r>
              <a:rPr lang="en" dirty="0"/>
              <a:t> normalization of bilirubin in 3 weeks,</a:t>
            </a:r>
          </a:p>
          <a:p>
            <a:pPr marL="0" indent="0">
              <a:buNone/>
            </a:pPr>
            <a:r>
              <a:rPr lang="en" dirty="0"/>
              <a:t> albumin in 5 weeks</a:t>
            </a:r>
            <a:endParaRPr lang="sr-Latn-RS" dirty="0"/>
          </a:p>
        </p:txBody>
      </p:sp>
      <p:pic>
        <p:nvPicPr>
          <p:cNvPr id="4" name="Picture 6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4" y="758321"/>
            <a:ext cx="1295401" cy="9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2389823"/>
      </p:ext>
    </p:extLst>
  </p:cSld>
  <p:clrMapOvr>
    <a:masterClrMapping/>
  </p:clrMapOvr>
  <p:transition advTm="147720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1886</TotalTime>
  <Words>3000</Words>
  <Application>Microsoft Office PowerPoint</Application>
  <PresentationFormat>Custom</PresentationFormat>
  <Paragraphs>439</Paragraphs>
  <Slides>60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1" baseType="lpstr">
      <vt:lpstr>Organic</vt:lpstr>
      <vt:lpstr>Liver and biliary tract surgery</vt:lpstr>
      <vt:lpstr>MORPHOLOGICAL ANATOMY OF THE LIVER</vt:lpstr>
      <vt:lpstr>MORPHOLOGICAL ANATOMY OF THE LIVER</vt:lpstr>
      <vt:lpstr>MORPHOLOGICAL ANATOMY OF THE LIVER</vt:lpstr>
      <vt:lpstr>MORPHOLOGICAL ANATOMY OF THE LIVER</vt:lpstr>
      <vt:lpstr>LIVER VASCULARIZATION</vt:lpstr>
      <vt:lpstr>STRUCTURE OF THE LIVER</vt:lpstr>
      <vt:lpstr>STRUCTURE OF THE LIVER</vt:lpstr>
      <vt:lpstr>LIVER PHYSIOLOGY</vt:lpstr>
      <vt:lpstr>DIAGNOSTICS OF LIVER DISEASE</vt:lpstr>
      <vt:lpstr>LIVER INJURIES</vt:lpstr>
      <vt:lpstr>LIVER INJURIES</vt:lpstr>
      <vt:lpstr>LIVER ABSCESSES</vt:lpstr>
      <vt:lpstr>PYOGENIC LIVER  ABSCESSES</vt:lpstr>
      <vt:lpstr>PYOGENIC LIVER  ABSCESSES</vt:lpstr>
      <vt:lpstr>AMOEBIC LIVER  ABSCESSES</vt:lpstr>
      <vt:lpstr>AMOEBIC LIVER  ABSCESSES</vt:lpstr>
      <vt:lpstr>HEPATIC CYSTS</vt:lpstr>
      <vt:lpstr>CONGENITAL HEPATIC CYSTS </vt:lpstr>
      <vt:lpstr> HEPATIC ECHINOCOCCOSIS</vt:lpstr>
      <vt:lpstr> HEPATIC ECHINOCOCCOSIS</vt:lpstr>
      <vt:lpstr> HEPATIC ECHINOCOCCOSIS</vt:lpstr>
      <vt:lpstr> HEPATIC ECHINOCOCCOSIS</vt:lpstr>
      <vt:lpstr>PORTAL HYPERTENSION</vt:lpstr>
      <vt:lpstr>PORTAL HYPERTENSION (etiology)</vt:lpstr>
      <vt:lpstr>PORTAL HYPERTENSION  (pathological anatomy)</vt:lpstr>
      <vt:lpstr>PORTAL HYPERTENSION  (Clinical manifestations)</vt:lpstr>
      <vt:lpstr>PORTAL HYPERTENSION  (treatment)</vt:lpstr>
      <vt:lpstr>PORTAL HYPERTENSION  (treatment)</vt:lpstr>
      <vt:lpstr>HEPATIC TRANSPLANTATION</vt:lpstr>
      <vt:lpstr>LIVER TUMORS</vt:lpstr>
      <vt:lpstr>LIVER TUMORS</vt:lpstr>
      <vt:lpstr>BENIGN LIVER TUMORS</vt:lpstr>
      <vt:lpstr>MALIGNANT LIVER TUMORS</vt:lpstr>
      <vt:lpstr>MALIGNANT LIVER TUMORS</vt:lpstr>
      <vt:lpstr>PowerPoint Presentation</vt:lpstr>
      <vt:lpstr>PowerPoint Presentation</vt:lpstr>
      <vt:lpstr>PowerPoint Presentation</vt:lpstr>
      <vt:lpstr>BILIARY SURGERY</vt:lpstr>
      <vt:lpstr>BILIARY SURGERY</vt:lpstr>
      <vt:lpstr>BILIARY SURGERY (physiology)</vt:lpstr>
      <vt:lpstr>GALLSTONE DISEASE</vt:lpstr>
      <vt:lpstr>ACUTE CHOLECYSTITIS</vt:lpstr>
      <vt:lpstr>ACUTE CHOLECYSTITIS</vt:lpstr>
      <vt:lpstr>ACUTE CHOLECYSTITIS</vt:lpstr>
      <vt:lpstr>ACALCULOUS CHOLECYSTITIS</vt:lpstr>
      <vt:lpstr>CHRONIC CHOLECYSTITIS</vt:lpstr>
      <vt:lpstr>CHOLEDOCHOLYTHIASIS</vt:lpstr>
      <vt:lpstr>CHOLEDOCHOLYTHIASIS</vt:lpstr>
      <vt:lpstr>CHOLEDOCHOLYTHIASIS ERCP</vt:lpstr>
      <vt:lpstr>CHOLANGITIS</vt:lpstr>
      <vt:lpstr>CHOLANGITIS</vt:lpstr>
      <vt:lpstr>Gallstone ileus</vt:lpstr>
      <vt:lpstr>Gallstone ileus</vt:lpstr>
      <vt:lpstr>TUMORS OF THE BILIARY SYSTEM  (benign tumors of the gallbladder)</vt:lpstr>
      <vt:lpstr>TUMORS OF THE BILIARY SYSTEM  (benign tumors of the gallbladder)</vt:lpstr>
      <vt:lpstr>Cholesterolosis of the gallbladder</vt:lpstr>
      <vt:lpstr>TUMORS OF THE BILIARY SYSTEM  (malignant tumors of the gallbladder) </vt:lpstr>
      <vt:lpstr>TUMORS OF THE BILIARY SYSTEM  (malignant tumors of CBD) 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Хирургија јетре и жучних путева</dc:title>
  <dc:creator>Windows User</dc:creator>
  <cp:lastModifiedBy>abc</cp:lastModifiedBy>
  <cp:revision>253</cp:revision>
  <dcterms:created xsi:type="dcterms:W3CDTF">2017-09-01T09:23:45Z</dcterms:created>
  <dcterms:modified xsi:type="dcterms:W3CDTF">2023-09-03T20:20:12Z</dcterms:modified>
</cp:coreProperties>
</file>